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56" r:id="rId2"/>
    <p:sldId id="275" r:id="rId3"/>
    <p:sldId id="276" r:id="rId4"/>
    <p:sldId id="257" r:id="rId5"/>
    <p:sldId id="258" r:id="rId6"/>
    <p:sldId id="259" r:id="rId7"/>
    <p:sldId id="261" r:id="rId8"/>
    <p:sldId id="266" r:id="rId9"/>
    <p:sldId id="262" r:id="rId10"/>
    <p:sldId id="277" r:id="rId11"/>
    <p:sldId id="272" r:id="rId12"/>
    <p:sldId id="265" r:id="rId13"/>
    <p:sldId id="267" r:id="rId14"/>
    <p:sldId id="268" r:id="rId15"/>
    <p:sldId id="269" r:id="rId16"/>
    <p:sldId id="270" r:id="rId17"/>
    <p:sldId id="271" r:id="rId18"/>
    <p:sldId id="273" r:id="rId19"/>
    <p:sldId id="274"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47" autoAdjust="0"/>
  </p:normalViewPr>
  <p:slideViewPr>
    <p:cSldViewPr>
      <p:cViewPr varScale="1">
        <p:scale>
          <a:sx n="116" d="100"/>
          <a:sy n="116" d="100"/>
        </p:scale>
        <p:origin x="-172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29766-3866-4884-A649-C2DF37399218}" type="datetimeFigureOut">
              <a:rPr lang="en-US" smtClean="0"/>
              <a:t>7/3/12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BAE09-A5E4-4ADC-BB4E-F7A067259E22}" type="slidenum">
              <a:rPr lang="en-US" smtClean="0"/>
              <a:t>‹#›</a:t>
            </a:fld>
            <a:endParaRPr lang="en-US"/>
          </a:p>
        </p:txBody>
      </p:sp>
    </p:spTree>
    <p:extLst>
      <p:ext uri="{BB962C8B-B14F-4D97-AF65-F5344CB8AC3E}">
        <p14:creationId xmlns:p14="http://schemas.microsoft.com/office/powerpoint/2010/main" val="163758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a:t>
            </a:r>
            <a:r>
              <a:rPr lang="en-US" baseline="0" dirty="0" smtClean="0"/>
              <a:t> are divided into two parts.  A summary of the brain parts and their functions and what drugs do to the brain (and other parts of the body).</a:t>
            </a:r>
          </a:p>
          <a:p>
            <a:r>
              <a:rPr lang="en-US" baseline="0" dirty="0" smtClean="0"/>
              <a:t>Your students are not old enough to remember the commercial about the egg and the frying pan.  Share that with them.</a:t>
            </a:r>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1</a:t>
            </a:fld>
            <a:endParaRPr lang="en-US"/>
          </a:p>
        </p:txBody>
      </p:sp>
    </p:spTree>
    <p:extLst>
      <p:ext uri="{BB962C8B-B14F-4D97-AF65-F5344CB8AC3E}">
        <p14:creationId xmlns:p14="http://schemas.microsoft.com/office/powerpoint/2010/main" val="404244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stimulants can cause the heart to be abnormally fast</a:t>
            </a:r>
            <a:r>
              <a:rPr lang="en-US" baseline="0" dirty="0" smtClean="0"/>
              <a:t> and also narrows blood vessels, reducing the flow of blood and oxygen to the heart.</a:t>
            </a:r>
          </a:p>
          <a:p>
            <a:r>
              <a:rPr lang="en-US" baseline="0" dirty="0" smtClean="0"/>
              <a:t>Cocaine has been found to affect the pre-frontal cortex and amygdala which are involved in aspects of memory and learning.  The amygdala has been linked to emotional aspects of memory.</a:t>
            </a:r>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17</a:t>
            </a:fld>
            <a:endParaRPr lang="en-US"/>
          </a:p>
        </p:txBody>
      </p:sp>
    </p:spTree>
    <p:extLst>
      <p:ext uri="{BB962C8B-B14F-4D97-AF65-F5344CB8AC3E}">
        <p14:creationId xmlns:p14="http://schemas.microsoft.com/office/powerpoint/2010/main" val="306585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 Methamphetamine is also a stimulant, but so widely used now it deserves its</a:t>
            </a:r>
            <a:r>
              <a:rPr lang="en-US" baseline="0" dirty="0" smtClean="0"/>
              <a:t> own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Cell damage can occur in the frontal cortex, amygdala and the striatum, a brain region that is involved in movement.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Short-term effects: wakefulness, increased physical activity, decreased appetite, increased respiration, hyperthermia, irritability, tremors, convulsions and aggressiveness.</a:t>
            </a:r>
          </a:p>
          <a:p>
            <a:r>
              <a:rPr lang="en-US" baseline="0" dirty="0" smtClean="0"/>
              <a:t>Even short-term exposure to methamphetamine can cause issues that last for years</a:t>
            </a:r>
          </a:p>
          <a:p>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18</a:t>
            </a:fld>
            <a:endParaRPr lang="en-US"/>
          </a:p>
        </p:txBody>
      </p:sp>
    </p:spTree>
    <p:extLst>
      <p:ext uri="{BB962C8B-B14F-4D97-AF65-F5344CB8AC3E}">
        <p14:creationId xmlns:p14="http://schemas.microsoft.com/office/powerpoint/2010/main" val="67588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Nicotine was isolated in 1828.  </a:t>
            </a:r>
          </a:p>
          <a:p>
            <a:r>
              <a:rPr lang="en-US" dirty="0" smtClean="0"/>
              <a:t>More recent research has shown that the addition to nicotine is</a:t>
            </a:r>
            <a:r>
              <a:rPr lang="en-US" baseline="0" dirty="0" smtClean="0"/>
              <a:t> as powerful or as strong as addictions to other drugs such as heroin and cocaine.</a:t>
            </a:r>
          </a:p>
          <a:p>
            <a:r>
              <a:rPr lang="en-US" baseline="0" dirty="0" smtClean="0"/>
              <a:t>Ask the class what body functions change as a result of smoking.</a:t>
            </a:r>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19</a:t>
            </a:fld>
            <a:endParaRPr lang="en-US"/>
          </a:p>
        </p:txBody>
      </p:sp>
    </p:spTree>
    <p:extLst>
      <p:ext uri="{BB962C8B-B14F-4D97-AF65-F5344CB8AC3E}">
        <p14:creationId xmlns:p14="http://schemas.microsoft.com/office/powerpoint/2010/main" val="3865935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Effects of alcohol</a:t>
            </a:r>
            <a:r>
              <a:rPr lang="en-US" baseline="0" dirty="0" smtClean="0"/>
              <a:t> abuse: difficulty walking, blurred vision, slurred speech, slowed reaction times, impaired memory.</a:t>
            </a:r>
          </a:p>
          <a:p>
            <a:r>
              <a:rPr lang="en-US" baseline="0" dirty="0" smtClean="0"/>
              <a:t>Blackouts and memory lapses</a:t>
            </a:r>
          </a:p>
          <a:p>
            <a:r>
              <a:rPr lang="en-US" baseline="0" dirty="0" smtClean="0"/>
              <a:t>New studies show that women are more vulnerable than men to many of the medical consequences of alcohol use. Alcoholic women develop cirrhosis; alcohol-induced damage of the heart muscle, and nerve damage after fewer years of heavy drinking than do alcoholic men. </a:t>
            </a:r>
          </a:p>
          <a:p>
            <a:r>
              <a:rPr lang="en-US" baseline="0" dirty="0" smtClean="0"/>
              <a:t>Studies on Alcohol-induced brain damage in men and women have yet to be conclusive.</a:t>
            </a:r>
          </a:p>
          <a:p>
            <a:r>
              <a:rPr lang="en-US" baseline="0" dirty="0" smtClean="0"/>
              <a:t>Liver disease – Liver cirrhosis resulting from prolonged, excessive alcohol consumption can actually harm the brain. This is a disorder known as hepatic encephalopathy which can cause issues in one’s sleep patterns, mood, and personality (depression, anxiety, shortened attention span, etc.).</a:t>
            </a:r>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20</a:t>
            </a:fld>
            <a:endParaRPr lang="en-US"/>
          </a:p>
        </p:txBody>
      </p:sp>
    </p:spTree>
    <p:extLst>
      <p:ext uri="{BB962C8B-B14F-4D97-AF65-F5344CB8AC3E}">
        <p14:creationId xmlns:p14="http://schemas.microsoft.com/office/powerpoint/2010/main" val="80681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intent of the slides about the brain is to make the point to your students</a:t>
            </a:r>
            <a:r>
              <a:rPr lang="en-US" baseline="0" dirty="0" smtClean="0"/>
              <a:t> </a:t>
            </a:r>
            <a:r>
              <a:rPr lang="en-US" dirty="0" smtClean="0"/>
              <a:t>that in order to have control over one’s body, the brain must be functioning well.</a:t>
            </a:r>
            <a:r>
              <a:rPr lang="en-US" baseline="0" dirty="0" smtClean="0"/>
              <a:t>  In later slides, when drugs are discussed, there will be mention of what part of the brain is affected – and therefore what controls are lost.</a:t>
            </a:r>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3</a:t>
            </a:fld>
            <a:endParaRPr lang="en-US"/>
          </a:p>
        </p:txBody>
      </p:sp>
    </p:spTree>
    <p:extLst>
      <p:ext uri="{BB962C8B-B14F-4D97-AF65-F5344CB8AC3E}">
        <p14:creationId xmlns:p14="http://schemas.microsoft.com/office/powerpoint/2010/main" val="332542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cerebellum is the reddish part just</a:t>
            </a:r>
            <a:r>
              <a:rPr lang="en-US" baseline="0" dirty="0" smtClean="0"/>
              <a:t> behind the brain stem.</a:t>
            </a:r>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5</a:t>
            </a:fld>
            <a:endParaRPr lang="en-US"/>
          </a:p>
        </p:txBody>
      </p:sp>
    </p:spTree>
    <p:extLst>
      <p:ext uri="{BB962C8B-B14F-4D97-AF65-F5344CB8AC3E}">
        <p14:creationId xmlns:p14="http://schemas.microsoft.com/office/powerpoint/2010/main" val="282218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8</a:t>
            </a:fld>
            <a:endParaRPr lang="en-US"/>
          </a:p>
        </p:txBody>
      </p:sp>
    </p:spTree>
    <p:extLst>
      <p:ext uri="{BB962C8B-B14F-4D97-AF65-F5344CB8AC3E}">
        <p14:creationId xmlns:p14="http://schemas.microsoft.com/office/powerpoint/2010/main" val="287731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studies indicate that marijuana may lead to permanent memory impairment.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Recent studies on animals indicate that the withdrawal effects of marijuana are similar to those of other major drugs (i.e. cocaine, heroin and alcohol.)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11</a:t>
            </a:fld>
            <a:endParaRPr lang="en-US"/>
          </a:p>
        </p:txBody>
      </p:sp>
    </p:spTree>
    <p:extLst>
      <p:ext uri="{BB962C8B-B14F-4D97-AF65-F5344CB8AC3E}">
        <p14:creationId xmlns:p14="http://schemas.microsoft.com/office/powerpoint/2010/main" val="82046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class why a physician can give morphine for pain in the hospital, and the</a:t>
            </a:r>
            <a:r>
              <a:rPr lang="en-US" baseline="0" dirty="0" smtClean="0"/>
              <a:t> patient does not become an addict?</a:t>
            </a:r>
          </a:p>
          <a:p>
            <a:r>
              <a:rPr lang="en-US" baseline="0" dirty="0" smtClean="0"/>
              <a:t>(Answers: appropriate amount given, not for extended period of time, well monitored, typically not given to the patient when he/she leaves the hospital.)</a:t>
            </a:r>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13</a:t>
            </a:fld>
            <a:endParaRPr lang="en-US"/>
          </a:p>
        </p:txBody>
      </p:sp>
    </p:spTree>
    <p:extLst>
      <p:ext uri="{BB962C8B-B14F-4D97-AF65-F5344CB8AC3E}">
        <p14:creationId xmlns:p14="http://schemas.microsoft.com/office/powerpoint/2010/main" val="280817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lvl="1"/>
            <a:r>
              <a:rPr lang="en-US" dirty="0" smtClean="0"/>
              <a:t>Volatile solvents – glue, petrol </a:t>
            </a:r>
          </a:p>
          <a:p>
            <a:pPr lvl="1"/>
            <a:r>
              <a:rPr lang="en-US" dirty="0" smtClean="0"/>
              <a:t>Aerosols – cigarette lighters, hair sprays, air freshener </a:t>
            </a:r>
          </a:p>
          <a:p>
            <a:pPr lvl="1"/>
            <a:r>
              <a:rPr lang="en-US" dirty="0" smtClean="0"/>
              <a:t>Nitrous oxide (laughing gas) </a:t>
            </a:r>
          </a:p>
          <a:p>
            <a:pPr lvl="1"/>
            <a:r>
              <a:rPr lang="en-US" dirty="0" smtClean="0"/>
              <a:t>Volatile nitrates – amyl nitrate and butyl nitrate</a:t>
            </a:r>
          </a:p>
          <a:p>
            <a:pPr lvl="1"/>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chemical structures are so different, it is impossible to group them and make generalizations about what harmful effects they will have.</a:t>
            </a:r>
          </a:p>
          <a:p>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14</a:t>
            </a:fld>
            <a:endParaRPr lang="en-US"/>
          </a:p>
        </p:txBody>
      </p:sp>
    </p:spTree>
    <p:extLst>
      <p:ext uri="{BB962C8B-B14F-4D97-AF65-F5344CB8AC3E}">
        <p14:creationId xmlns:p14="http://schemas.microsoft.com/office/powerpoint/2010/main" val="311347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 inhalant users may see a reduction in size of the cerebral cortex, cerebellum and the brainstem.</a:t>
            </a:r>
          </a:p>
          <a:p>
            <a:r>
              <a:rPr lang="en-US" dirty="0" smtClean="0"/>
              <a:t>Myelin is a fatty tissue which insulates and protects the nerve cell and helps speed up conduction. Inhalants damage or destroy myelin which interferes with the flow of messages from one nerve to another.</a:t>
            </a:r>
          </a:p>
          <a:p>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15</a:t>
            </a:fld>
            <a:endParaRPr lang="en-US"/>
          </a:p>
        </p:txBody>
      </p:sp>
    </p:spTree>
    <p:extLst>
      <p:ext uri="{BB962C8B-B14F-4D97-AF65-F5344CB8AC3E}">
        <p14:creationId xmlns:p14="http://schemas.microsoft.com/office/powerpoint/2010/main" val="335968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Steroid</a:t>
            </a:r>
            <a:r>
              <a:rPr lang="en-US" baseline="0" dirty="0" smtClean="0"/>
              <a:t> use can decrease normal testosterone production in males and cause the loss of monthly periods in females.</a:t>
            </a:r>
          </a:p>
          <a:p>
            <a:r>
              <a:rPr lang="en-US" baseline="0" dirty="0" smtClean="0"/>
              <a:t>Because they affect the limbic system (which regulates learning, memory and the regulation of moods) steroid users may experience aggressive or violent behavior, mood swings and impaired judgment.</a:t>
            </a:r>
            <a:endParaRPr lang="en-US" dirty="0"/>
          </a:p>
        </p:txBody>
      </p:sp>
      <p:sp>
        <p:nvSpPr>
          <p:cNvPr id="4" name="Slide Number Placeholder 3"/>
          <p:cNvSpPr>
            <a:spLocks noGrp="1"/>
          </p:cNvSpPr>
          <p:nvPr>
            <p:ph type="sldNum" sz="quarter" idx="10"/>
          </p:nvPr>
        </p:nvSpPr>
        <p:spPr/>
        <p:txBody>
          <a:bodyPr/>
          <a:lstStyle/>
          <a:p>
            <a:fld id="{F4CBAE09-A5E4-4ADC-BB4E-F7A067259E22}" type="slidenum">
              <a:rPr lang="en-US" smtClean="0"/>
              <a:t>16</a:t>
            </a:fld>
            <a:endParaRPr lang="en-US"/>
          </a:p>
        </p:txBody>
      </p:sp>
    </p:spTree>
    <p:extLst>
      <p:ext uri="{BB962C8B-B14F-4D97-AF65-F5344CB8AC3E}">
        <p14:creationId xmlns:p14="http://schemas.microsoft.com/office/powerpoint/2010/main" val="239424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FABA14B-FFF7-4007-BA50-9143FBEF46AE}" type="datetimeFigureOut">
              <a:rPr lang="en-US" smtClean="0"/>
              <a:t>7/3/12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B8E3C6D-C764-422B-B5FA-C5163507958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ABA14B-FFF7-4007-BA50-9143FBEF46AE}" type="datetimeFigureOut">
              <a:rPr lang="en-US" smtClean="0"/>
              <a:t>7/3/12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E3C6D-C764-422B-B5FA-C516350795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FABA14B-FFF7-4007-BA50-9143FBEF46AE}" type="datetimeFigureOut">
              <a:rPr lang="en-US" smtClean="0"/>
              <a:t>7/3/12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B8E3C6D-C764-422B-B5FA-C516350795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FABA14B-FFF7-4007-BA50-9143FBEF46AE}" type="datetimeFigureOut">
              <a:rPr lang="en-US" smtClean="0"/>
              <a:t>7/3/12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B8E3C6D-C764-422B-B5FA-C5163507958F}"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FABA14B-FFF7-4007-BA50-9143FBEF46AE}" type="datetimeFigureOut">
              <a:rPr lang="en-US" smtClean="0"/>
              <a:t>7/3/12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B8E3C6D-C764-422B-B5FA-C5163507958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FABA14B-FFF7-4007-BA50-9143FBEF46AE}" type="datetimeFigureOut">
              <a:rPr lang="en-US" smtClean="0"/>
              <a:t>7/3/12</a:t>
            </a:fld>
            <a:endParaRPr lang="en-US"/>
          </a:p>
        </p:txBody>
      </p:sp>
      <p:sp>
        <p:nvSpPr>
          <p:cNvPr id="10" name="Slide Number Placeholder 9"/>
          <p:cNvSpPr>
            <a:spLocks noGrp="1"/>
          </p:cNvSpPr>
          <p:nvPr>
            <p:ph type="sldNum" sz="quarter" idx="16"/>
          </p:nvPr>
        </p:nvSpPr>
        <p:spPr/>
        <p:txBody>
          <a:bodyPr rtlCol="0"/>
          <a:lstStyle/>
          <a:p>
            <a:fld id="{7B8E3C6D-C764-422B-B5FA-C5163507958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FABA14B-FFF7-4007-BA50-9143FBEF46AE}" type="datetimeFigureOut">
              <a:rPr lang="en-US" smtClean="0"/>
              <a:t>7/3/12</a:t>
            </a:fld>
            <a:endParaRPr lang="en-US"/>
          </a:p>
        </p:txBody>
      </p:sp>
      <p:sp>
        <p:nvSpPr>
          <p:cNvPr id="12" name="Slide Number Placeholder 11"/>
          <p:cNvSpPr>
            <a:spLocks noGrp="1"/>
          </p:cNvSpPr>
          <p:nvPr>
            <p:ph type="sldNum" sz="quarter" idx="16"/>
          </p:nvPr>
        </p:nvSpPr>
        <p:spPr/>
        <p:txBody>
          <a:bodyPr rtlCol="0"/>
          <a:lstStyle/>
          <a:p>
            <a:fld id="{7B8E3C6D-C764-422B-B5FA-C5163507958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ABA14B-FFF7-4007-BA50-9143FBEF46AE}" type="datetimeFigureOut">
              <a:rPr lang="en-US" smtClean="0"/>
              <a:t>7/3/12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B8E3C6D-C764-422B-B5FA-C516350795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BA14B-FFF7-4007-BA50-9143FBEF46AE}" type="datetimeFigureOut">
              <a:rPr lang="en-US" smtClean="0"/>
              <a:t>7/3/12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B8E3C6D-C764-422B-B5FA-C516350795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FABA14B-FFF7-4007-BA50-9143FBEF46AE}" type="datetimeFigureOut">
              <a:rPr lang="en-US" smtClean="0"/>
              <a:t>7/3/12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B8E3C6D-C764-422B-B5FA-C5163507958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FABA14B-FFF7-4007-BA50-9143FBEF46AE}" type="datetimeFigureOut">
              <a:rPr lang="en-US" smtClean="0"/>
              <a:t>7/3/12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B8E3C6D-C764-422B-B5FA-C5163507958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FABA14B-FFF7-4007-BA50-9143FBEF46AE}" type="datetimeFigureOut">
              <a:rPr lang="en-US" smtClean="0"/>
              <a:t>7/3/12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B8E3C6D-C764-422B-B5FA-C516350795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imgres?imgurl=http://build-muscles.maxupdates.tv/wp-content/uploads/2010/02/Development-of-Muscles-a.jpg&amp;imgrefurl=http://build-muscles.maxupdates.tv/revealed-principles-behind-successful-development-of-muscles/&amp;h=320&amp;w=300&amp;sz=57&amp;tbnid=vHcMYl2YF2L77M:&amp;tbnh=91&amp;tbnw=85&amp;prev=/search?q=muscles+photo&amp;tbm=isch&amp;tbo=u&amp;zoom=1&amp;q=muscles+photo&amp;usg=__GrsstxUukdyp95BY_kWo1d_6jhE=&amp;docid=A7Xm7-ppIk8sfM&amp;hl=en&amp;sa=X&amp;ei=rEfGT8TmHof-8ASXuM25Bg&amp;ved=0CH0Q9QEwDw&amp;dur=1512"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en.wikipedia.org/wiki/File:Brain_limbicsystem.jpg" TargetMode="Externa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3.wdp"/><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99051"/>
            <a:ext cx="4648200" cy="3505200"/>
          </a:xfrm>
        </p:spPr>
        <p:txBody>
          <a:bodyPr>
            <a:normAutofit fontScale="90000"/>
          </a:bodyPr>
          <a:lstStyle/>
          <a:p>
            <a:r>
              <a:rPr lang="en-US" dirty="0"/>
              <a:t>Staying In </a:t>
            </a:r>
            <a:r>
              <a:rPr lang="en-US" sz="5300" b="1" dirty="0"/>
              <a:t>control</a:t>
            </a:r>
            <a:r>
              <a:rPr lang="en-US" dirty="0"/>
              <a:t>:</a:t>
            </a:r>
            <a:br>
              <a:rPr lang="en-US" dirty="0"/>
            </a:br>
            <a:r>
              <a:rPr lang="en-US" dirty="0"/>
              <a:t>Your brain and the effects of drugs</a:t>
            </a:r>
          </a:p>
        </p:txBody>
      </p:sp>
      <p:pic>
        <p:nvPicPr>
          <p:cNvPr id="1027" name="Picture 3" descr="C:\Users\byrdgr\AppData\Local\Microsoft\Windows\Temporary Internet Files\Content.IE5\AOU489L8\MP9002899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2273808" cy="342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39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Now…the effects of drugs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15787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Marijuana</a:t>
            </a:r>
          </a:p>
        </p:txBody>
      </p:sp>
      <p:sp>
        <p:nvSpPr>
          <p:cNvPr id="3" name="Content Placeholder 2"/>
          <p:cNvSpPr>
            <a:spLocks noGrp="1"/>
          </p:cNvSpPr>
          <p:nvPr>
            <p:ph sz="quarter" idx="1"/>
          </p:nvPr>
        </p:nvSpPr>
        <p:spPr>
          <a:xfrm>
            <a:off x="612648" y="1600200"/>
            <a:ext cx="4949952" cy="4953000"/>
          </a:xfrm>
        </p:spPr>
        <p:txBody>
          <a:bodyPr/>
          <a:lstStyle/>
          <a:p>
            <a:r>
              <a:rPr lang="en-US" sz="2000" dirty="0"/>
              <a:t>THC (</a:t>
            </a:r>
            <a:r>
              <a:rPr lang="en-US" sz="2000" dirty="0" err="1"/>
              <a:t>tetrahydrocannabinol</a:t>
            </a:r>
            <a:r>
              <a:rPr lang="en-US" sz="2000" dirty="0"/>
              <a:t>) is the main ingredient in marijuana that causes users to experience a calm euphoria</a:t>
            </a:r>
            <a:r>
              <a:rPr lang="en-US" sz="2000" dirty="0" smtClean="0"/>
              <a:t>.</a:t>
            </a:r>
          </a:p>
          <a:p>
            <a:r>
              <a:rPr lang="en-US" sz="2000" dirty="0"/>
              <a:t>THC interferes with the normal functioning </a:t>
            </a:r>
            <a:r>
              <a:rPr lang="en-US" sz="2000" dirty="0" smtClean="0"/>
              <a:t>of</a:t>
            </a:r>
          </a:p>
          <a:p>
            <a:pPr lvl="1"/>
            <a:r>
              <a:rPr lang="en-US" sz="1600" dirty="0" smtClean="0"/>
              <a:t>The cerebellum (balance, posture, coordinated movement)</a:t>
            </a:r>
          </a:p>
          <a:p>
            <a:pPr lvl="1"/>
            <a:r>
              <a:rPr lang="en-US" sz="1600" dirty="0"/>
              <a:t>hippocampus (involved in memory formation</a:t>
            </a:r>
            <a:r>
              <a:rPr lang="en-US" sz="1600" dirty="0" smtClean="0"/>
              <a:t>)</a:t>
            </a:r>
          </a:p>
          <a:p>
            <a:pPr lvl="1"/>
            <a:r>
              <a:rPr lang="en-US" sz="1600" dirty="0"/>
              <a:t>cerebral </a:t>
            </a:r>
            <a:r>
              <a:rPr lang="en-US" sz="1600" dirty="0" smtClean="0"/>
              <a:t>cortex (receiving </a:t>
            </a:r>
            <a:r>
              <a:rPr lang="en-US" sz="1600" dirty="0"/>
              <a:t>sensory </a:t>
            </a:r>
            <a:r>
              <a:rPr lang="en-US" sz="1600" dirty="0" smtClean="0"/>
              <a:t>messages, i.e., </a:t>
            </a:r>
            <a:r>
              <a:rPr lang="en-US" sz="1600" dirty="0"/>
              <a:t>touch, sight, hearing, taste and smell</a:t>
            </a:r>
            <a:r>
              <a:rPr lang="en-US" sz="1600" dirty="0" smtClean="0"/>
              <a:t>)</a:t>
            </a:r>
          </a:p>
          <a:p>
            <a:pPr lvl="1"/>
            <a:endParaRPr lang="en-US" dirty="0"/>
          </a:p>
        </p:txBody>
      </p:sp>
      <p:pic>
        <p:nvPicPr>
          <p:cNvPr id="6" name="Content Placeholder 5" descr="http://toxipedia.org/download/attachments/6017697/medical-marijuana1.jpg"/>
          <p:cNvPicPr>
            <a:picLocks noGr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715000" y="1676400"/>
            <a:ext cx="3082925" cy="4624387"/>
          </a:xfrm>
          <a:prstGeom prst="rect">
            <a:avLst/>
          </a:prstGeom>
          <a:noFill/>
          <a:ln>
            <a:noFill/>
          </a:ln>
        </p:spPr>
      </p:pic>
    </p:spTree>
    <p:extLst>
      <p:ext uri="{BB962C8B-B14F-4D97-AF65-F5344CB8AC3E}">
        <p14:creationId xmlns:p14="http://schemas.microsoft.com/office/powerpoint/2010/main" val="38961202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yrdgr\AppData\Local\Microsoft\Windows\Temporary Internet Files\Content.IE5\AOU489L8\MP900384665[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70200" y="-158919"/>
            <a:ext cx="6248400" cy="7016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Opiates</a:t>
            </a:r>
            <a:endParaRPr lang="en-US" dirty="0"/>
          </a:p>
        </p:txBody>
      </p:sp>
      <p:sp>
        <p:nvSpPr>
          <p:cNvPr id="4" name="Rectangle 3"/>
          <p:cNvSpPr/>
          <p:nvPr/>
        </p:nvSpPr>
        <p:spPr>
          <a:xfrm>
            <a:off x="2870200" y="0"/>
            <a:ext cx="627380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p:txBody>
          <a:bodyPr>
            <a:normAutofit/>
          </a:bodyPr>
          <a:lstStyle/>
          <a:p>
            <a:r>
              <a:rPr lang="en-US" dirty="0" smtClean="0"/>
              <a:t>Derived from the poppy plant and have been used for centuries to relieve pain.</a:t>
            </a:r>
          </a:p>
          <a:p>
            <a:r>
              <a:rPr lang="en-US" dirty="0" smtClean="0"/>
              <a:t>Examples: opium, heroin, morphine, and codeine.</a:t>
            </a:r>
          </a:p>
          <a:p>
            <a:r>
              <a:rPr lang="en-US" dirty="0" smtClean="0"/>
              <a:t>Opiates activate the brain’s reward system (VTA, nucleus </a:t>
            </a:r>
            <a:r>
              <a:rPr lang="en-US" dirty="0" err="1" smtClean="0"/>
              <a:t>accumbens</a:t>
            </a:r>
            <a:r>
              <a:rPr lang="en-US" dirty="0" smtClean="0"/>
              <a:t>, and cerebral cortex), causing an intense euphoria that lasts only briefly, but is followed by a few hours of a calm and relaxed state.</a:t>
            </a:r>
          </a:p>
          <a:p>
            <a:endParaRPr lang="en-US" dirty="0"/>
          </a:p>
        </p:txBody>
      </p:sp>
    </p:spTree>
    <p:extLst>
      <p:ext uri="{BB962C8B-B14F-4D97-AF65-F5344CB8AC3E}">
        <p14:creationId xmlns:p14="http://schemas.microsoft.com/office/powerpoint/2010/main" val="25450453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Opiates (continued)</a:t>
            </a:r>
            <a:endParaRPr lang="en-US" dirty="0"/>
          </a:p>
        </p:txBody>
      </p:sp>
      <p:sp>
        <p:nvSpPr>
          <p:cNvPr id="3" name="Content Placeholder 2"/>
          <p:cNvSpPr>
            <a:spLocks noGrp="1"/>
          </p:cNvSpPr>
          <p:nvPr>
            <p:ph sz="quarter" idx="1"/>
          </p:nvPr>
        </p:nvSpPr>
        <p:spPr>
          <a:xfrm>
            <a:off x="4724400" y="1879600"/>
            <a:ext cx="4041648" cy="4495800"/>
          </a:xfrm>
        </p:spPr>
        <p:txBody>
          <a:bodyPr>
            <a:normAutofit fontScale="85000" lnSpcReduction="20000"/>
          </a:bodyPr>
          <a:lstStyle/>
          <a:p>
            <a:r>
              <a:rPr lang="en-US" dirty="0" smtClean="0"/>
              <a:t>Excessive amounts of an opiate can cause breathing to slow down and stop altogether.</a:t>
            </a:r>
          </a:p>
          <a:p>
            <a:r>
              <a:rPr lang="en-US" dirty="0" smtClean="0"/>
              <a:t>The brain produces endorphins which help to relieve or control pain.  Sometimes when pain is severe, the brain does not make enough endorphins to provide pain relief. Opiates have been used by physicians for years without causing </a:t>
            </a:r>
            <a:r>
              <a:rPr lang="en-US" smtClean="0"/>
              <a:t>additictions.</a:t>
            </a:r>
            <a:endParaRPr lang="en-US" dirty="0"/>
          </a:p>
        </p:txBody>
      </p:sp>
      <p:pic>
        <p:nvPicPr>
          <p:cNvPr id="5123" name="Picture 3" descr="C:\Users\byrdgr\AppData\Local\Microsoft\Windows\Temporary Internet Files\Content.IE5\61DOWG24\MP9004265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6361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Inhalants</a:t>
            </a:r>
            <a:endParaRPr lang="en-US" dirty="0"/>
          </a:p>
        </p:txBody>
      </p:sp>
      <p:sp>
        <p:nvSpPr>
          <p:cNvPr id="8" name="Content Placeholder 7"/>
          <p:cNvSpPr>
            <a:spLocks noGrp="1"/>
          </p:cNvSpPr>
          <p:nvPr>
            <p:ph sz="quarter" idx="1"/>
          </p:nvPr>
        </p:nvSpPr>
        <p:spPr/>
        <p:txBody>
          <a:bodyPr>
            <a:normAutofit/>
          </a:bodyPr>
          <a:lstStyle/>
          <a:p>
            <a:r>
              <a:rPr lang="en-US" dirty="0" smtClean="0"/>
              <a:t>Most inhalants are common household products that give off mind-altering chemical fumes when sniffed.</a:t>
            </a:r>
          </a:p>
          <a:p>
            <a:endParaRPr lang="en-US" dirty="0"/>
          </a:p>
        </p:txBody>
      </p:sp>
      <p:sp>
        <p:nvSpPr>
          <p:cNvPr id="16" name="Content Placeholder 15"/>
          <p:cNvSpPr>
            <a:spLocks noGrp="1"/>
          </p:cNvSpPr>
          <p:nvPr>
            <p:ph sz="quarter" idx="4294967295"/>
          </p:nvPr>
        </p:nvSpPr>
        <p:spPr>
          <a:xfrm>
            <a:off x="609600" y="2743200"/>
            <a:ext cx="5105400" cy="3432175"/>
          </a:xfrm>
        </p:spPr>
        <p:txBody>
          <a:bodyPr>
            <a:normAutofit/>
          </a:bodyPr>
          <a:lstStyle/>
          <a:p>
            <a:r>
              <a:rPr lang="en-US" dirty="0" smtClean="0"/>
              <a:t>It is known that vaporous fumes can change brain chemistry and may be permanently damaging to the brain and central nervous system.</a:t>
            </a:r>
          </a:p>
          <a:p>
            <a:endParaRPr lang="en-US" dirty="0"/>
          </a:p>
        </p:txBody>
      </p:sp>
      <p:pic>
        <p:nvPicPr>
          <p:cNvPr id="17" name="Picture 16" descr="inhalants"/>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29000"/>
            <a:ext cx="3200400" cy="3124200"/>
          </a:xfrm>
          <a:prstGeom prst="rect">
            <a:avLst/>
          </a:prstGeom>
          <a:noFill/>
          <a:ln>
            <a:noFill/>
          </a:ln>
        </p:spPr>
      </p:pic>
    </p:spTree>
    <p:extLst>
      <p:ext uri="{BB962C8B-B14F-4D97-AF65-F5344CB8AC3E}">
        <p14:creationId xmlns:p14="http://schemas.microsoft.com/office/powerpoint/2010/main" val="5135442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Inhalants (continued)</a:t>
            </a:r>
            <a:endParaRPr lang="en-US" dirty="0"/>
          </a:p>
        </p:txBody>
      </p:sp>
      <p:sp>
        <p:nvSpPr>
          <p:cNvPr id="8" name="Content Placeholder 7"/>
          <p:cNvSpPr>
            <a:spLocks noGrp="1"/>
          </p:cNvSpPr>
          <p:nvPr>
            <p:ph sz="quarter" idx="1"/>
          </p:nvPr>
        </p:nvSpPr>
        <p:spPr/>
        <p:txBody>
          <a:bodyPr>
            <a:normAutofit fontScale="92500" lnSpcReduction="20000"/>
          </a:bodyPr>
          <a:lstStyle/>
          <a:p>
            <a:r>
              <a:rPr lang="en-US" dirty="0" smtClean="0"/>
              <a:t>Sudden Sniffing Death (SSD) – inhalant replaces the oxygen in the lungs and the central nervous system. The user suffocates.</a:t>
            </a:r>
          </a:p>
          <a:p>
            <a:r>
              <a:rPr lang="en-US" dirty="0" smtClean="0"/>
              <a:t>Use of inhalants can cause:</a:t>
            </a:r>
          </a:p>
          <a:p>
            <a:pPr lvl="1"/>
            <a:r>
              <a:rPr lang="en-US" dirty="0" smtClean="0"/>
              <a:t>Disruption of the normal heart rhythm / cardiac arrest</a:t>
            </a:r>
          </a:p>
          <a:p>
            <a:pPr lvl="1"/>
            <a:r>
              <a:rPr lang="en-US" dirty="0"/>
              <a:t>H</a:t>
            </a:r>
            <a:r>
              <a:rPr lang="en-US" dirty="0" smtClean="0"/>
              <a:t>epatitis</a:t>
            </a:r>
          </a:p>
          <a:p>
            <a:pPr lvl="1"/>
            <a:r>
              <a:rPr lang="en-US" dirty="0" smtClean="0"/>
              <a:t>Liver failure</a:t>
            </a:r>
          </a:p>
          <a:p>
            <a:pPr lvl="1"/>
            <a:r>
              <a:rPr lang="en-US" dirty="0" smtClean="0"/>
              <a:t>Muscle weakness</a:t>
            </a:r>
          </a:p>
          <a:p>
            <a:pPr lvl="1"/>
            <a:r>
              <a:rPr lang="en-US" dirty="0" smtClean="0"/>
              <a:t>Anemia</a:t>
            </a:r>
          </a:p>
          <a:p>
            <a:pPr lvl="1"/>
            <a:r>
              <a:rPr lang="en-US" dirty="0" smtClean="0"/>
              <a:t>Sleep problems</a:t>
            </a:r>
          </a:p>
          <a:p>
            <a:pPr lvl="1"/>
            <a:r>
              <a:rPr lang="en-US" dirty="0" smtClean="0"/>
              <a:t>Drug cravings</a:t>
            </a:r>
          </a:p>
          <a:p>
            <a:pPr lvl="1"/>
            <a:r>
              <a:rPr lang="en-US" dirty="0" smtClean="0"/>
              <a:t>Severe anxiety</a:t>
            </a:r>
          </a:p>
          <a:p>
            <a:pPr lvl="1"/>
            <a:endParaRPr lang="en-US" dirty="0" smtClean="0"/>
          </a:p>
        </p:txBody>
      </p:sp>
      <p:pic>
        <p:nvPicPr>
          <p:cNvPr id="12" name="Picture 11" descr="http://www.tri-dent.us/inhala1.jpg"/>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3213735" cy="3018790"/>
          </a:xfrm>
          <a:prstGeom prst="rect">
            <a:avLst/>
          </a:prstGeom>
          <a:noFill/>
          <a:ln>
            <a:noFill/>
          </a:ln>
        </p:spPr>
      </p:pic>
    </p:spTree>
    <p:extLst>
      <p:ext uri="{BB962C8B-B14F-4D97-AF65-F5344CB8AC3E}">
        <p14:creationId xmlns:p14="http://schemas.microsoft.com/office/powerpoint/2010/main" val="33678825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http://t0.gstatic.com/images?q=tbn:ANd9GcTnIbMH2BwcfnYwHNaqLAloOJdCuLgc7l4EPVqD9D7IISdSUb6Emw">
            <a:hlinkClick r:id="rId3"/>
          </p:cNvPr>
          <p:cNvPicPr>
            <a:picLocks noGrp="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3733800" y="2057400"/>
            <a:ext cx="4648200" cy="4357688"/>
          </a:xfrm>
          <a:prstGeom prst="rect">
            <a:avLst/>
          </a:prstGeom>
          <a:noFill/>
          <a:ln>
            <a:noFill/>
          </a:ln>
        </p:spPr>
      </p:pic>
      <p:sp>
        <p:nvSpPr>
          <p:cNvPr id="5" name="Title 4"/>
          <p:cNvSpPr>
            <a:spLocks noGrp="1"/>
          </p:cNvSpPr>
          <p:nvPr>
            <p:ph type="title"/>
          </p:nvPr>
        </p:nvSpPr>
        <p:spPr/>
        <p:txBody>
          <a:bodyPr/>
          <a:lstStyle/>
          <a:p>
            <a:r>
              <a:rPr lang="en-US" dirty="0" smtClean="0"/>
              <a:t>Steroids</a:t>
            </a:r>
            <a:endParaRPr lang="en-US" dirty="0"/>
          </a:p>
        </p:txBody>
      </p:sp>
      <p:sp>
        <p:nvSpPr>
          <p:cNvPr id="2" name="Rectangle 1"/>
          <p:cNvSpPr/>
          <p:nvPr/>
        </p:nvSpPr>
        <p:spPr>
          <a:xfrm>
            <a:off x="3429000" y="1752600"/>
            <a:ext cx="5334000" cy="495300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
          </p:nvPr>
        </p:nvSpPr>
        <p:spPr/>
        <p:txBody>
          <a:bodyPr>
            <a:normAutofit/>
          </a:bodyPr>
          <a:lstStyle/>
          <a:p>
            <a:r>
              <a:rPr lang="en-US" sz="2400" dirty="0" smtClean="0"/>
              <a:t>Anabolic Steroids are chemicals that are similar to testosterone.</a:t>
            </a:r>
          </a:p>
          <a:p>
            <a:r>
              <a:rPr lang="en-US" sz="2400" dirty="0" smtClean="0"/>
              <a:t>While quite successful in body building, they can damage other organs in the body.</a:t>
            </a:r>
          </a:p>
          <a:p>
            <a:r>
              <a:rPr lang="en-US" sz="2400" dirty="0" smtClean="0"/>
              <a:t>Steroids affect the hypothalamus and limbic system.</a:t>
            </a:r>
          </a:p>
          <a:p>
            <a:endParaRPr lang="en-US" dirty="0"/>
          </a:p>
        </p:txBody>
      </p:sp>
    </p:spTree>
    <p:extLst>
      <p:ext uri="{BB962C8B-B14F-4D97-AF65-F5344CB8AC3E}">
        <p14:creationId xmlns:p14="http://schemas.microsoft.com/office/powerpoint/2010/main" val="1128004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Stimulants</a:t>
            </a:r>
            <a:endParaRPr lang="en-US" dirty="0"/>
          </a:p>
        </p:txBody>
      </p:sp>
      <p:sp>
        <p:nvSpPr>
          <p:cNvPr id="6" name="Content Placeholder 5"/>
          <p:cNvSpPr>
            <a:spLocks noGrp="1"/>
          </p:cNvSpPr>
          <p:nvPr>
            <p:ph sz="quarter" idx="1"/>
          </p:nvPr>
        </p:nvSpPr>
        <p:spPr/>
        <p:txBody>
          <a:bodyPr/>
          <a:lstStyle/>
          <a:p>
            <a:r>
              <a:rPr lang="en-US" dirty="0" smtClean="0"/>
              <a:t>Stimulants – Examples:</a:t>
            </a:r>
          </a:p>
          <a:p>
            <a:pPr lvl="1"/>
            <a:r>
              <a:rPr lang="en-US" dirty="0" smtClean="0"/>
              <a:t>Cocaine</a:t>
            </a:r>
          </a:p>
          <a:p>
            <a:pPr lvl="1"/>
            <a:r>
              <a:rPr lang="en-US" dirty="0" smtClean="0"/>
              <a:t>Amphetamines</a:t>
            </a:r>
          </a:p>
          <a:p>
            <a:pPr lvl="1"/>
            <a:r>
              <a:rPr lang="en-US" dirty="0" smtClean="0"/>
              <a:t>Caffeine</a:t>
            </a:r>
          </a:p>
          <a:p>
            <a:pPr marL="342900" lvl="1" indent="-342900">
              <a:buFont typeface="Arial" pitchFamily="34" charset="0"/>
              <a:buChar char="•"/>
            </a:pPr>
            <a:r>
              <a:rPr lang="en-US" sz="2800" dirty="0"/>
              <a:t>Speed up activity in the brain and spinal cord</a:t>
            </a:r>
          </a:p>
        </p:txBody>
      </p:sp>
      <p:pic>
        <p:nvPicPr>
          <p:cNvPr id="7170" name="Picture 2" descr="C:\Users\byrdgr\AppData\Local\Microsoft\Windows\Temporary Internet Files\Content.IE5\AOU489L8\MP9003417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925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8200"/>
            <a:ext cx="5486400" cy="566738"/>
          </a:xfrm>
        </p:spPr>
        <p:txBody>
          <a:bodyPr>
            <a:noAutofit/>
          </a:bodyPr>
          <a:lstStyle/>
          <a:p>
            <a:r>
              <a:rPr lang="en-US" sz="3600" dirty="0" smtClean="0"/>
              <a:t>Methamphetamine</a:t>
            </a:r>
            <a:endParaRPr lang="en-US" sz="3600" dirty="0"/>
          </a:p>
        </p:txBody>
      </p:sp>
      <p:pic>
        <p:nvPicPr>
          <p:cNvPr id="9" name="Picture 8" descr="http://equipbiz.co.nz/blog/pictures/meth-teeth.jpg"/>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5943600" cy="2727960"/>
          </a:xfrm>
          <a:prstGeom prst="rect">
            <a:avLst/>
          </a:prstGeom>
          <a:noFill/>
          <a:ln>
            <a:noFill/>
          </a:ln>
        </p:spPr>
      </p:pic>
    </p:spTree>
    <p:extLst>
      <p:ext uri="{BB962C8B-B14F-4D97-AF65-F5344CB8AC3E}">
        <p14:creationId xmlns:p14="http://schemas.microsoft.com/office/powerpoint/2010/main" val="3392121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Tobacco</a:t>
            </a:r>
            <a:endParaRPr lang="en-US" dirty="0"/>
          </a:p>
        </p:txBody>
      </p:sp>
      <p:sp>
        <p:nvSpPr>
          <p:cNvPr id="2" name="Text Placeholder 1"/>
          <p:cNvSpPr>
            <a:spLocks noGrp="1"/>
          </p:cNvSpPr>
          <p:nvPr>
            <p:ph sz="quarter" idx="1"/>
          </p:nvPr>
        </p:nvSpPr>
        <p:spPr/>
        <p:txBody>
          <a:bodyPr/>
          <a:lstStyle/>
          <a:p>
            <a:r>
              <a:rPr lang="en-US" dirty="0" smtClean="0"/>
              <a:t>Nicotine – the main ingredient that acts in the brain and produces addiction</a:t>
            </a:r>
            <a:endParaRPr lang="en-US" dirty="0"/>
          </a:p>
        </p:txBody>
      </p:sp>
      <p:pic>
        <p:nvPicPr>
          <p:cNvPr id="8194" name="Picture 2" descr="C:\Users\byrdgr\AppData\Local\Microsoft\Windows\Temporary Internet Files\Content.IE5\Z2H2PE7X\MP9004427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438400"/>
            <a:ext cx="2156460" cy="323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0878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92476"/>
            <a:ext cx="2895600" cy="61898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67400" y="292476"/>
            <a:ext cx="2895600" cy="61898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4294967295"/>
          </p:nvPr>
        </p:nvSpPr>
        <p:spPr>
          <a:xfrm>
            <a:off x="419100" y="1143000"/>
            <a:ext cx="2324100" cy="5029200"/>
          </a:xfrm>
        </p:spPr>
        <p:txBody>
          <a:bodyPr>
            <a:normAutofit/>
          </a:bodyPr>
          <a:lstStyle/>
          <a:p>
            <a:pPr marL="0" indent="0">
              <a:buNone/>
            </a:pPr>
            <a:r>
              <a:rPr lang="en-US" sz="3200" dirty="0" smtClean="0">
                <a:solidFill>
                  <a:schemeClr val="accent1"/>
                </a:solidFill>
              </a:rPr>
              <a:t>First we’ll talk about the normal brain…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endParaRPr lang="en-US" dirty="0"/>
          </a:p>
        </p:txBody>
      </p:sp>
      <p:sp>
        <p:nvSpPr>
          <p:cNvPr id="8" name="Rectangle 7"/>
          <p:cNvSpPr/>
          <p:nvPr/>
        </p:nvSpPr>
        <p:spPr>
          <a:xfrm>
            <a:off x="2667000" y="0"/>
            <a:ext cx="3810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19200"/>
            <a:ext cx="3200400" cy="465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81800" y="3733800"/>
            <a:ext cx="1981200" cy="2831544"/>
          </a:xfrm>
          <a:prstGeom prst="rect">
            <a:avLst/>
          </a:prstGeom>
          <a:noFill/>
        </p:spPr>
        <p:txBody>
          <a:bodyPr wrap="square" rtlCol="0">
            <a:spAutoFit/>
          </a:bodyPr>
          <a:lstStyle/>
          <a:p>
            <a:r>
              <a:rPr lang="en-US" sz="3200" dirty="0">
                <a:solidFill>
                  <a:schemeClr val="accent1"/>
                </a:solidFill>
              </a:rPr>
              <a:t>…then we’ll talk about the brain on drugs</a:t>
            </a:r>
          </a:p>
          <a:p>
            <a:endParaRPr lang="en-US" dirty="0">
              <a:solidFill>
                <a:schemeClr val="accent1"/>
              </a:solidFill>
            </a:endParaRPr>
          </a:p>
        </p:txBody>
      </p:sp>
    </p:spTree>
    <p:extLst>
      <p:ext uri="{BB962C8B-B14F-4D97-AF65-F5344CB8AC3E}">
        <p14:creationId xmlns:p14="http://schemas.microsoft.com/office/powerpoint/2010/main" val="41104818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689253" y="636216"/>
            <a:ext cx="3063240" cy="1499616"/>
          </a:xfrm>
        </p:spPr>
        <p:txBody>
          <a:bodyPr>
            <a:normAutofit/>
          </a:bodyPr>
          <a:lstStyle/>
          <a:p>
            <a:r>
              <a:rPr lang="en-US" sz="4000" dirty="0" smtClean="0"/>
              <a:t>Alcohol Abuse</a:t>
            </a:r>
            <a:endParaRPr lang="en-US" sz="4000" dirty="0"/>
          </a:p>
        </p:txBody>
      </p:sp>
      <p:sp>
        <p:nvSpPr>
          <p:cNvPr id="4" name="Text Placeholder 3"/>
          <p:cNvSpPr>
            <a:spLocks noGrp="1"/>
          </p:cNvSpPr>
          <p:nvPr>
            <p:ph type="body" sz="half" idx="2"/>
          </p:nvPr>
        </p:nvSpPr>
        <p:spPr>
          <a:xfrm rot="-60000">
            <a:off x="1848959" y="2159992"/>
            <a:ext cx="3044952" cy="2336635"/>
          </a:xfrm>
        </p:spPr>
        <p:txBody>
          <a:bodyPr>
            <a:noAutofit/>
          </a:bodyPr>
          <a:lstStyle/>
          <a:p>
            <a:r>
              <a:rPr lang="en-US" sz="2000" dirty="0" smtClean="0"/>
              <a:t>The Cerebellum (responsible for coordinating movement)  is the region most frequently damaged in  association with chronic alcohol consumption.</a:t>
            </a:r>
            <a:endParaRPr lang="en-US" sz="2000" dirty="0"/>
          </a:p>
        </p:txBody>
      </p:sp>
      <p:pic>
        <p:nvPicPr>
          <p:cNvPr id="5" name="Picture Placeholder 4" descr="http://favim.com/orig/201105/16/alcohol-drinks-photography-shots-smirnoff-vodka-Favim.com-47190.jpg"/>
          <p:cNvPicPr>
            <a:picLocks noGrp="1"/>
          </p:cNvPicPr>
          <p:nvPr>
            <p:ph type="pic" idx="1"/>
          </p:nvPr>
        </p:nvPicPr>
        <p:blipFill>
          <a:blip r:embed="rId3">
            <a:extLst>
              <a:ext uri="{28A0092B-C50C-407E-A947-70E740481C1C}">
                <a14:useLocalDpi xmlns:a14="http://schemas.microsoft.com/office/drawing/2010/main" val="0"/>
              </a:ext>
            </a:extLst>
          </a:blip>
          <a:srcRect l="28691" r="28691"/>
          <a:stretch>
            <a:fillRect/>
          </a:stretch>
        </p:blipFill>
        <p:spPr bwMode="auto">
          <a:xfrm>
            <a:off x="5181600" y="2133600"/>
            <a:ext cx="2343150" cy="3860800"/>
          </a:xfrm>
          <a:prstGeom prst="rect">
            <a:avLst/>
          </a:prstGeom>
          <a:noFill/>
          <a:ln w="38100">
            <a:solidFill>
              <a:schemeClr val="accent2"/>
            </a:solidFill>
          </a:ln>
        </p:spPr>
      </p:pic>
    </p:spTree>
    <p:extLst>
      <p:ext uri="{BB962C8B-B14F-4D97-AF65-F5344CB8AC3E}">
        <p14:creationId xmlns:p14="http://schemas.microsoft.com/office/powerpoint/2010/main" val="21176671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400" dirty="0" smtClean="0"/>
              <a:t>The VIPs of Brain Function</a:t>
            </a:r>
            <a:endParaRPr lang="en-US" sz="34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928"/>
          <a:stretch/>
        </p:blipFill>
        <p:spPr bwMode="auto">
          <a:xfrm>
            <a:off x="1422400" y="1676400"/>
            <a:ext cx="628547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791200" y="1600200"/>
            <a:ext cx="990600" cy="381000"/>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28800" y="5791200"/>
            <a:ext cx="990600" cy="381000"/>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16699" y="4800600"/>
            <a:ext cx="1091171" cy="381000"/>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883400" y="2743200"/>
            <a:ext cx="990600" cy="381000"/>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159500" y="5791200"/>
            <a:ext cx="990600" cy="381000"/>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7608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sp>
        <p:nvSpPr>
          <p:cNvPr id="4" name="Content Placeholder 3"/>
          <p:cNvSpPr>
            <a:spLocks noGrp="1"/>
          </p:cNvSpPr>
          <p:nvPr>
            <p:ph sz="quarter" idx="1"/>
          </p:nvPr>
        </p:nvSpPr>
        <p:spPr/>
        <p:txBody>
          <a:bodyPr/>
          <a:lstStyle/>
          <a:p>
            <a:r>
              <a:rPr lang="en-US" dirty="0" smtClean="0"/>
              <a:t>The </a:t>
            </a:r>
            <a:r>
              <a:rPr lang="en-US" sz="3600" b="1" dirty="0" smtClean="0"/>
              <a:t>Brain Stem</a:t>
            </a:r>
          </a:p>
          <a:p>
            <a:pPr lvl="1"/>
            <a:r>
              <a:rPr lang="en-US" dirty="0" smtClean="0"/>
              <a:t>Connects the brain and the spinal cord.</a:t>
            </a:r>
          </a:p>
          <a:p>
            <a:pPr lvl="1"/>
            <a:r>
              <a:rPr lang="en-US" dirty="0" smtClean="0"/>
              <a:t>Controls many basic functions:</a:t>
            </a:r>
          </a:p>
          <a:p>
            <a:pPr lvl="2"/>
            <a:r>
              <a:rPr lang="en-US" dirty="0" smtClean="0"/>
              <a:t>Heart rate</a:t>
            </a:r>
          </a:p>
          <a:p>
            <a:pPr lvl="2"/>
            <a:r>
              <a:rPr lang="en-US" dirty="0" smtClean="0"/>
              <a:t>Breathing</a:t>
            </a:r>
          </a:p>
          <a:p>
            <a:pPr lvl="2"/>
            <a:r>
              <a:rPr lang="en-US" dirty="0" smtClean="0"/>
              <a:t>Eating</a:t>
            </a:r>
          </a:p>
          <a:p>
            <a:pPr lvl="2"/>
            <a:r>
              <a:rPr lang="en-US" dirty="0" smtClean="0"/>
              <a:t>sleeping</a:t>
            </a:r>
            <a:endParaRPr lang="en-US" dirty="0"/>
          </a:p>
        </p:txBody>
      </p:sp>
      <p:pic>
        <p:nvPicPr>
          <p:cNvPr id="6" name="Content Placeholder 5" descr="http://www.neuroskills.com/images/brainstem11.jpg"/>
          <p:cNvPicPr>
            <a:picLocks noGrp="1"/>
          </p:cNvPicPr>
          <p:nvPr>
            <p:ph sz="quarter" idx="2"/>
          </p:nvPr>
        </p:nvPicPr>
        <p:blipFill>
          <a:blip r:embed="rId2" cstate="print">
            <a:extLst>
              <a:ext uri="{BEBA8EAE-BF5A-486C-A8C5-ECC9F3942E4B}">
                <a14:imgProps xmlns:a14="http://schemas.microsoft.com/office/drawing/2010/main">
                  <a14:imgLayer r:embed="rId3">
                    <a14:imgEffect>
                      <a14:backgroundRemoval t="658" b="96711" l="3435" r="100000"/>
                    </a14:imgEffect>
                  </a14:imgLayer>
                </a14:imgProps>
              </a:ext>
              <a:ext uri="{28A0092B-C50C-407E-A947-70E740481C1C}">
                <a14:useLocalDpi xmlns:a14="http://schemas.microsoft.com/office/drawing/2010/main" val="0"/>
              </a:ext>
            </a:extLst>
          </a:blip>
          <a:stretch>
            <a:fillRect/>
          </a:stretch>
        </p:blipFill>
        <p:spPr bwMode="auto">
          <a:xfrm>
            <a:off x="4343400" y="1828800"/>
            <a:ext cx="4500118" cy="4353624"/>
          </a:xfrm>
          <a:prstGeom prst="rect">
            <a:avLst/>
          </a:prstGeom>
          <a:noFill/>
          <a:ln>
            <a:noFill/>
          </a:ln>
        </p:spPr>
      </p:pic>
    </p:spTree>
    <p:extLst>
      <p:ext uri="{BB962C8B-B14F-4D97-AF65-F5344CB8AC3E}">
        <p14:creationId xmlns:p14="http://schemas.microsoft.com/office/powerpoint/2010/main" val="2604575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sp>
        <p:nvSpPr>
          <p:cNvPr id="4" name="Content Placeholder 3"/>
          <p:cNvSpPr>
            <a:spLocks noGrp="1"/>
          </p:cNvSpPr>
          <p:nvPr>
            <p:ph sz="quarter" idx="1"/>
          </p:nvPr>
        </p:nvSpPr>
        <p:spPr/>
        <p:txBody>
          <a:bodyPr/>
          <a:lstStyle/>
          <a:p>
            <a:r>
              <a:rPr lang="en-US" dirty="0" smtClean="0"/>
              <a:t>The </a:t>
            </a:r>
            <a:r>
              <a:rPr lang="en-US" sz="3200" b="1" dirty="0" smtClean="0"/>
              <a:t>Cerebellum</a:t>
            </a:r>
          </a:p>
          <a:p>
            <a:pPr lvl="1"/>
            <a:r>
              <a:rPr lang="en-US" dirty="0" smtClean="0"/>
              <a:t>Coordinates the brain’s instructions for skilled, repetitive movements and for maintaining balance and posture</a:t>
            </a:r>
            <a:endParaRPr lang="en-US" dirty="0"/>
          </a:p>
        </p:txBody>
      </p:sp>
      <p:pic>
        <p:nvPicPr>
          <p:cNvPr id="2050" name="Picture 2" descr="http://www.umm.edu/graphics/images/en/1800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191000" y="2941318"/>
            <a:ext cx="4800600" cy="384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243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a:t>
            </a:r>
            <a:r>
              <a:rPr lang="en-US" sz="3900" b="1" dirty="0" smtClean="0"/>
              <a:t>Limbic System</a:t>
            </a:r>
          </a:p>
          <a:p>
            <a:pPr lvl="1"/>
            <a:r>
              <a:rPr lang="en-US" dirty="0" smtClean="0"/>
              <a:t>(e.g. amygdala and hippocampus)</a:t>
            </a:r>
          </a:p>
          <a:p>
            <a:pPr lvl="1"/>
            <a:r>
              <a:rPr lang="en-US" dirty="0" smtClean="0"/>
              <a:t>Control emotions and motivations, particularly those related to survival:</a:t>
            </a:r>
          </a:p>
          <a:p>
            <a:pPr lvl="2"/>
            <a:r>
              <a:rPr lang="en-US" dirty="0" smtClean="0"/>
              <a:t>Fear</a:t>
            </a:r>
          </a:p>
          <a:p>
            <a:pPr lvl="2"/>
            <a:r>
              <a:rPr lang="en-US" dirty="0" smtClean="0"/>
              <a:t>Anger</a:t>
            </a:r>
          </a:p>
          <a:p>
            <a:pPr lvl="2"/>
            <a:r>
              <a:rPr lang="en-US" dirty="0" smtClean="0"/>
              <a:t>Sexual behavior</a:t>
            </a:r>
          </a:p>
          <a:p>
            <a:pPr lvl="1"/>
            <a:r>
              <a:rPr lang="en-US" dirty="0"/>
              <a:t>Also involved in feelings of </a:t>
            </a:r>
            <a:r>
              <a:rPr lang="en-US" dirty="0" smtClean="0"/>
              <a:t>pleasure (example: eating)</a:t>
            </a:r>
            <a:endParaRPr lang="en-US" dirty="0"/>
          </a:p>
        </p:txBody>
      </p:sp>
      <p:pic>
        <p:nvPicPr>
          <p:cNvPr id="5" name="Content Placeholder 4" descr="Brain limbicsystem.jpg">
            <a:hlinkClick r:id="rId2"/>
          </p:cNvPr>
          <p:cNvPicPr>
            <a:picLocks noGrp="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4876800" y="1981200"/>
            <a:ext cx="3657600" cy="4670425"/>
          </a:xfrm>
          <a:prstGeom prst="rect">
            <a:avLst/>
          </a:prstGeom>
          <a:noFill/>
          <a:ln>
            <a:noFill/>
          </a:ln>
        </p:spPr>
      </p:pic>
    </p:spTree>
    <p:extLst>
      <p:ext uri="{BB962C8B-B14F-4D97-AF65-F5344CB8AC3E}">
        <p14:creationId xmlns:p14="http://schemas.microsoft.com/office/powerpoint/2010/main" val="2559266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a:t>
            </a:r>
            <a:r>
              <a:rPr lang="en-US" sz="3600" b="1" dirty="0" smtClean="0"/>
              <a:t>Diencephalon </a:t>
            </a:r>
            <a:r>
              <a:rPr lang="en-US" sz="2400" dirty="0" smtClean="0"/>
              <a:t>contains the thalamus and hypothalamus.</a:t>
            </a:r>
          </a:p>
          <a:p>
            <a:r>
              <a:rPr lang="en-US" sz="2400" b="1" dirty="0" smtClean="0"/>
              <a:t>Thalamus</a:t>
            </a:r>
            <a:r>
              <a:rPr lang="en-US" sz="2400" dirty="0" smtClean="0"/>
              <a:t> – involved in sensory perception and regulation of </a:t>
            </a:r>
            <a:r>
              <a:rPr lang="en-US" sz="2400" u="sng" dirty="0" smtClean="0"/>
              <a:t>motor functions</a:t>
            </a:r>
          </a:p>
          <a:p>
            <a:r>
              <a:rPr lang="en-US" sz="2400" dirty="0" smtClean="0"/>
              <a:t>The </a:t>
            </a:r>
            <a:r>
              <a:rPr lang="en-US" sz="2400" b="1" dirty="0" smtClean="0"/>
              <a:t>Hypothalamus </a:t>
            </a:r>
            <a:r>
              <a:rPr lang="en-US" sz="2400" dirty="0" smtClean="0"/>
              <a:t>regulates:</a:t>
            </a:r>
          </a:p>
          <a:p>
            <a:pPr lvl="1"/>
            <a:r>
              <a:rPr lang="en-US" sz="2000" dirty="0" smtClean="0"/>
              <a:t>Feeding hormones</a:t>
            </a:r>
          </a:p>
          <a:p>
            <a:pPr lvl="1"/>
            <a:r>
              <a:rPr lang="en-US" sz="2000" dirty="0" smtClean="0"/>
              <a:t>Pituitary gland</a:t>
            </a:r>
          </a:p>
          <a:p>
            <a:pPr lvl="1"/>
            <a:r>
              <a:rPr lang="en-US" sz="2000" dirty="0" smtClean="0"/>
              <a:t>Body temperature</a:t>
            </a:r>
          </a:p>
          <a:p>
            <a:pPr lvl="1"/>
            <a:r>
              <a:rPr lang="en-US" sz="2000" dirty="0" smtClean="0"/>
              <a:t>Adrenal glands</a:t>
            </a:r>
          </a:p>
          <a:p>
            <a:pPr lvl="1"/>
            <a:r>
              <a:rPr lang="en-US" sz="2000" dirty="0" smtClean="0"/>
              <a:t>And many other vital activities</a:t>
            </a:r>
          </a:p>
        </p:txBody>
      </p:sp>
      <p:pic>
        <p:nvPicPr>
          <p:cNvPr id="5" name="Content Placeholder 4" descr="Thalamus"/>
          <p:cNvPicPr>
            <a:picLocks noGrp="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572000" y="2286000"/>
            <a:ext cx="4292600" cy="3809999"/>
          </a:xfrm>
          <a:prstGeom prst="rect">
            <a:avLst/>
          </a:prstGeom>
          <a:noFill/>
          <a:ln>
            <a:noFill/>
          </a:ln>
        </p:spPr>
      </p:pic>
    </p:spTree>
    <p:extLst>
      <p:ext uri="{BB962C8B-B14F-4D97-AF65-F5344CB8AC3E}">
        <p14:creationId xmlns:p14="http://schemas.microsoft.com/office/powerpoint/2010/main" val="42106145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sp>
        <p:nvSpPr>
          <p:cNvPr id="4" name="Content Placeholder 3"/>
          <p:cNvSpPr>
            <a:spLocks noGrp="1"/>
          </p:cNvSpPr>
          <p:nvPr>
            <p:ph sz="quarter" idx="2"/>
          </p:nvPr>
        </p:nvSpPr>
        <p:spPr/>
        <p:txBody>
          <a:bodyPr>
            <a:normAutofit fontScale="92500"/>
          </a:bodyPr>
          <a:lstStyle/>
          <a:p>
            <a:pPr marL="571500" lvl="1" indent="-571500">
              <a:buClr>
                <a:schemeClr val="accent2"/>
              </a:buClr>
              <a:buFont typeface="Wingdings" pitchFamily="2" charset="2"/>
              <a:buChar char="q"/>
            </a:pPr>
            <a:r>
              <a:rPr lang="en-US" sz="3600" b="1" dirty="0">
                <a:solidFill>
                  <a:schemeClr val="accent2"/>
                </a:solidFill>
              </a:rPr>
              <a:t>Nucleus </a:t>
            </a:r>
            <a:r>
              <a:rPr lang="en-US" sz="3600" b="1" dirty="0" err="1">
                <a:solidFill>
                  <a:schemeClr val="accent2"/>
                </a:solidFill>
              </a:rPr>
              <a:t>Accumbens</a:t>
            </a:r>
            <a:endParaRPr lang="en-US" sz="3600" b="1" dirty="0">
              <a:solidFill>
                <a:schemeClr val="accent2"/>
              </a:solidFill>
            </a:endParaRPr>
          </a:p>
          <a:p>
            <a:pPr lvl="1">
              <a:buClr>
                <a:schemeClr val="accent2"/>
              </a:buClr>
            </a:pPr>
            <a:r>
              <a:rPr lang="en-US" dirty="0"/>
              <a:t> </a:t>
            </a:r>
            <a:r>
              <a:rPr lang="en-US" dirty="0">
                <a:solidFill>
                  <a:schemeClr val="accent2"/>
                </a:solidFill>
              </a:rPr>
              <a:t>Plays a central role in the “reward circuit”.</a:t>
            </a:r>
          </a:p>
          <a:p>
            <a:pPr>
              <a:buClr>
                <a:schemeClr val="accent1">
                  <a:lumMod val="75000"/>
                </a:schemeClr>
              </a:buClr>
              <a:buFont typeface="Wingdings" pitchFamily="2" charset="2"/>
              <a:buChar char="q"/>
            </a:pPr>
            <a:r>
              <a:rPr lang="en-US" sz="3600" b="1" dirty="0" smtClean="0">
                <a:solidFill>
                  <a:schemeClr val="accent1">
                    <a:lumMod val="75000"/>
                  </a:schemeClr>
                </a:solidFill>
              </a:rPr>
              <a:t>VTA </a:t>
            </a:r>
            <a:r>
              <a:rPr lang="en-US" dirty="0" smtClean="0">
                <a:solidFill>
                  <a:schemeClr val="accent1">
                    <a:lumMod val="75000"/>
                  </a:schemeClr>
                </a:solidFill>
              </a:rPr>
              <a:t>(Ventral Tegmental Area)</a:t>
            </a:r>
          </a:p>
          <a:p>
            <a:pPr lvl="1"/>
            <a:r>
              <a:rPr lang="en-US" dirty="0" smtClean="0">
                <a:solidFill>
                  <a:schemeClr val="accent1">
                    <a:lumMod val="75000"/>
                  </a:schemeClr>
                </a:solidFill>
              </a:rPr>
              <a:t>One of the primitive parts of the brain</a:t>
            </a:r>
          </a:p>
          <a:p>
            <a:pPr lvl="1"/>
            <a:r>
              <a:rPr lang="en-US" dirty="0" smtClean="0">
                <a:solidFill>
                  <a:schemeClr val="accent1">
                    <a:lumMod val="75000"/>
                  </a:schemeClr>
                </a:solidFill>
              </a:rPr>
              <a:t>Involved in the mechanisms of pleasure</a:t>
            </a:r>
          </a:p>
          <a:p>
            <a:pPr lvl="1"/>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1000" y="1676400"/>
            <a:ext cx="464368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1828800" y="3886200"/>
            <a:ext cx="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702843" y="4114800"/>
            <a:ext cx="0" cy="144780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597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Brain</a:t>
            </a:r>
            <a:endParaRPr lang="en-US" dirty="0"/>
          </a:p>
        </p:txBody>
      </p:sp>
      <p:sp>
        <p:nvSpPr>
          <p:cNvPr id="4" name="Content Placeholder 3"/>
          <p:cNvSpPr>
            <a:spLocks noGrp="1"/>
          </p:cNvSpPr>
          <p:nvPr>
            <p:ph sz="quarter" idx="2"/>
          </p:nvPr>
        </p:nvSpPr>
        <p:spPr>
          <a:xfrm>
            <a:off x="5791200" y="1752600"/>
            <a:ext cx="3048000" cy="4876800"/>
          </a:xfrm>
        </p:spPr>
        <p:txBody>
          <a:bodyPr>
            <a:normAutofit fontScale="85000" lnSpcReduction="20000"/>
          </a:bodyPr>
          <a:lstStyle/>
          <a:p>
            <a:r>
              <a:rPr lang="en-US" dirty="0" smtClean="0"/>
              <a:t>The </a:t>
            </a:r>
            <a:r>
              <a:rPr lang="en-US" sz="3600" b="1" dirty="0" smtClean="0"/>
              <a:t>Cerebral Cortex</a:t>
            </a:r>
          </a:p>
          <a:p>
            <a:pPr lvl="1"/>
            <a:r>
              <a:rPr lang="en-US" dirty="0" smtClean="0"/>
              <a:t>Approximately 2/3 of the weight of the brain</a:t>
            </a:r>
          </a:p>
          <a:p>
            <a:pPr lvl="1"/>
            <a:r>
              <a:rPr lang="en-US" dirty="0" smtClean="0"/>
              <a:t>Most highly developed part of the brain</a:t>
            </a:r>
          </a:p>
          <a:p>
            <a:pPr lvl="1"/>
            <a:r>
              <a:rPr lang="en-US" dirty="0" smtClean="0"/>
              <a:t>Responsible for</a:t>
            </a:r>
          </a:p>
          <a:p>
            <a:pPr lvl="2"/>
            <a:r>
              <a:rPr lang="en-US" dirty="0" smtClean="0"/>
              <a:t>Thinking</a:t>
            </a:r>
          </a:p>
          <a:p>
            <a:pPr lvl="2"/>
            <a:r>
              <a:rPr lang="en-US" dirty="0" smtClean="0"/>
              <a:t>Perceiving</a:t>
            </a:r>
          </a:p>
          <a:p>
            <a:pPr lvl="2"/>
            <a:r>
              <a:rPr lang="en-US" dirty="0" smtClean="0"/>
              <a:t>Language (both speaking and understanding the spoken word)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565014"/>
            <a:ext cx="5343525" cy="506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3090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1343</Words>
  <Application>Microsoft Macintosh PowerPoint</Application>
  <PresentationFormat>On-screen Show (4:3)</PresentationFormat>
  <Paragraphs>141</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Staying In control: Your brain and the effects of drugs</vt:lpstr>
      <vt:lpstr>PowerPoint Presentation</vt:lpstr>
      <vt:lpstr>The VIPs of Brain Function</vt:lpstr>
      <vt:lpstr>The Human Brain</vt:lpstr>
      <vt:lpstr>The Human Brain</vt:lpstr>
      <vt:lpstr>The Human Brain</vt:lpstr>
      <vt:lpstr>The Human Brain</vt:lpstr>
      <vt:lpstr>The Human Brain</vt:lpstr>
      <vt:lpstr>The Human Brain</vt:lpstr>
      <vt:lpstr>Now…the effects of drugs</vt:lpstr>
      <vt:lpstr>Marijuana</vt:lpstr>
      <vt:lpstr>Opiates</vt:lpstr>
      <vt:lpstr>Opiates (continued)</vt:lpstr>
      <vt:lpstr>Inhalants</vt:lpstr>
      <vt:lpstr>Inhalants (continued)</vt:lpstr>
      <vt:lpstr>Steroids</vt:lpstr>
      <vt:lpstr>Stimulants</vt:lpstr>
      <vt:lpstr>Methamphetamine</vt:lpstr>
      <vt:lpstr>Tobacco</vt:lpstr>
      <vt:lpstr>Alcohol Abuse</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Brain On Drugs</dc:title>
  <dc:creator>Genele R. Byrd</dc:creator>
  <cp:lastModifiedBy>Microsoft Office User</cp:lastModifiedBy>
  <cp:revision>36</cp:revision>
  <dcterms:created xsi:type="dcterms:W3CDTF">2012-05-30T13:42:09Z</dcterms:created>
  <dcterms:modified xsi:type="dcterms:W3CDTF">2012-07-03T18:01:43Z</dcterms:modified>
</cp:coreProperties>
</file>