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270" r:id="rId3"/>
    <p:sldId id="272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  <p:sldId id="271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3FF3E-F1A7-4803-A63B-6689CADB1C5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C251-B020-4638-94EB-7F8E3508A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B4D38-B54B-4B5F-B678-C6ACD21F4BFB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4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5C5B2-50A5-44BD-A446-2553559472A6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8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438D6-F18F-4E2B-8DC1-85AC03964D19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7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A43E2-886D-4A18-9691-DDE12DF238BC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5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FAE77-7813-42FC-8383-B49165ADA002}" type="slidenum">
              <a:rPr lang="en-US"/>
              <a:pPr/>
              <a:t>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6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4F4BD-5424-4268-AEE0-5623102181C6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81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5E9F0-F69C-44C0-AD01-9B79E1EBB49E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29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08BC6-5DF2-4609-B0B5-B5FF922DBBCD}" type="slidenum">
              <a:rPr lang="en-US"/>
              <a:pPr/>
              <a:t>12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5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42CBD-CF7A-4475-9171-132BD95BEB44}" type="slidenum">
              <a:rPr lang="en-US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3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C06EBDD-058A-44FE-A2D9-0E3E56F39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BCABC9-7440-4427-8BAD-E91DF47A507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A719D7-E066-4692-B484-47E5CD68A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vhIdB_8W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800" dirty="0" smtClean="0"/>
              <a:t>Bullying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449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447800"/>
            <a:ext cx="7924800" cy="2057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 sz="2400"/>
              <a:t>Quiet, anxious &amp; insecure</a:t>
            </a:r>
          </a:p>
          <a:p>
            <a:pPr>
              <a:spcBef>
                <a:spcPct val="0"/>
              </a:spcBef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kumimoji="1" lang="en-US" sz="2400"/>
              <a:t>Tend to “normalize” and no longer are victims upon entering adulthood, though they may have continued lower self-esteem and be more prone to depression</a:t>
            </a:r>
            <a:endParaRPr lang="en-US" sz="240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Characteristics of Victims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33601" y="887414"/>
            <a:ext cx="1385251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SzPct val="65000"/>
              <a:buFont typeface="Wingdings" panose="05000000000000000000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Passive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209800" y="3533776"/>
            <a:ext cx="2126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Provocative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819400" y="4051300"/>
            <a:ext cx="7696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Reactive, clumsy, impulsive, irritating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kumimoji="1" lang="en-US" sz="2800" dirty="0"/>
              <a:t>  Attempt to fight or answer back when 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kumimoji="1" lang="en-US" sz="2800" dirty="0"/>
              <a:t>   attacked, but not effectively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kumimoji="1" lang="en-US" sz="2800" dirty="0"/>
              <a:t>  Often hyperactive, have difficulty  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kumimoji="1" lang="en-US" sz="2800" dirty="0"/>
              <a:t>    concentrating and act in ways that </a:t>
            </a:r>
            <a:r>
              <a:rPr kumimoji="1" lang="en-US" sz="2800"/>
              <a:t>irritate </a:t>
            </a:r>
            <a:r>
              <a:rPr kumimoji="1" lang="en-US" sz="2800" smtClean="0"/>
              <a:t>others</a:t>
            </a:r>
            <a:endParaRPr kumimoji="1" lang="en-US" sz="2800"/>
          </a:p>
        </p:txBody>
      </p:sp>
    </p:spTree>
    <p:extLst>
      <p:ext uri="{BB962C8B-B14F-4D97-AF65-F5344CB8AC3E}">
        <p14:creationId xmlns:p14="http://schemas.microsoft.com/office/powerpoint/2010/main" val="260008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6" grpId="0"/>
      <p:bldP spid="59397" grpId="0"/>
      <p:bldP spid="593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4419600" y="1905000"/>
            <a:ext cx="3352800" cy="3124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4419600" y="304800"/>
            <a:ext cx="36195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 panose="020B0A04020102020204" pitchFamily="34" charset="0"/>
              </a:rPr>
              <a:t>The Bullying Circle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5562600" y="3048000"/>
            <a:ext cx="990600" cy="990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WordArt 5"/>
          <p:cNvSpPr>
            <a:spLocks noChangeArrowheads="1" noChangeShapeType="1" noTextEdit="1"/>
          </p:cNvSpPr>
          <p:nvPr/>
        </p:nvSpPr>
        <p:spPr bwMode="auto">
          <a:xfrm>
            <a:off x="5867401" y="3200400"/>
            <a:ext cx="3524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V</a:t>
            </a:r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24000" y="1174750"/>
            <a:ext cx="4038600" cy="1873250"/>
            <a:chOff x="0" y="740"/>
            <a:chExt cx="2544" cy="1180"/>
          </a:xfrm>
        </p:grpSpPr>
        <p:sp>
          <p:nvSpPr>
            <p:cNvPr id="65543" name="Text Box 7"/>
            <p:cNvSpPr txBox="1">
              <a:spLocks noChangeArrowheads="1"/>
            </p:cNvSpPr>
            <p:nvPr/>
          </p:nvSpPr>
          <p:spPr bwMode="auto">
            <a:xfrm>
              <a:off x="0" y="740"/>
              <a:ext cx="1968" cy="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 b="1" u="sng" dirty="0">
                  <a:solidFill>
                    <a:srgbClr val="FF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rPr>
                <a:t>Bully</a:t>
              </a:r>
            </a:p>
            <a:p>
              <a:r>
                <a:rPr lang="en-US" sz="2400" dirty="0">
                  <a:latin typeface="Tahoma" panose="020B0604030504040204" pitchFamily="34" charset="0"/>
                </a:rPr>
                <a:t>Starts the bullying and takes an active part</a:t>
              </a:r>
            </a:p>
          </p:txBody>
        </p:sp>
        <p:sp>
          <p:nvSpPr>
            <p:cNvPr id="65544" name="Line 8"/>
            <p:cNvSpPr>
              <a:spLocks noChangeShapeType="1"/>
            </p:cNvSpPr>
            <p:nvPr/>
          </p:nvSpPr>
          <p:spPr bwMode="auto">
            <a:xfrm>
              <a:off x="1440" y="1248"/>
              <a:ext cx="1104" cy="6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524000" y="2513014"/>
            <a:ext cx="28194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Follower/Henchman</a:t>
            </a:r>
          </a:p>
          <a:p>
            <a:r>
              <a:rPr lang="en-US" sz="2400" dirty="0">
                <a:latin typeface="Tahoma" panose="020B0604030504040204" pitchFamily="34" charset="0"/>
              </a:rPr>
              <a:t>Takes an active part, but does not start the bullying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524000" y="3810000"/>
            <a:ext cx="32004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Supporter</a:t>
            </a:r>
          </a:p>
          <a:p>
            <a:r>
              <a:rPr lang="en-US" sz="2400" dirty="0">
                <a:latin typeface="Tahoma" panose="020B0604030504040204" pitchFamily="34" charset="0"/>
              </a:rPr>
              <a:t>Supports the bullying but does not take an active part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2819400" y="4984750"/>
            <a:ext cx="3581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Passive Supporter</a:t>
            </a:r>
          </a:p>
          <a:p>
            <a:pPr algn="ctr"/>
            <a:r>
              <a:rPr lang="en-US" sz="20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(Possible Bully)</a:t>
            </a:r>
          </a:p>
          <a:p>
            <a:r>
              <a:rPr lang="en-US" sz="2400" dirty="0">
                <a:latin typeface="Tahoma" panose="020B0604030504040204" pitchFamily="34" charset="0"/>
              </a:rPr>
              <a:t>Likes the bullying but does not display open support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6096000" y="5029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V="1">
            <a:off x="6096000" y="533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7010400" y="5181601"/>
            <a:ext cx="36536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CCECFF"/>
                </a:solidFill>
                <a:latin typeface="Tahoma" panose="020B0604030504040204" pitchFamily="34" charset="0"/>
              </a:rPr>
              <a:t>Disengaged Onlooker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7826376" y="3232150"/>
            <a:ext cx="2759075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CCECFF"/>
                </a:solidFill>
                <a:latin typeface="Tahoma" panose="020B0604030504040204" pitchFamily="34" charset="0"/>
              </a:rPr>
              <a:t>Possible Defender</a:t>
            </a:r>
          </a:p>
          <a:p>
            <a:r>
              <a:rPr lang="en-US" sz="2400" dirty="0">
                <a:latin typeface="Tahoma" panose="020B0604030504040204" pitchFamily="34" charset="0"/>
              </a:rPr>
              <a:t>Dislikes the bullying and thinks he ought to help but doesn’t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7394576" y="1250950"/>
            <a:ext cx="31400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CCECFF"/>
                </a:solidFill>
                <a:latin typeface="Tahoma" panose="020B0604030504040204" pitchFamily="34" charset="0"/>
              </a:rPr>
              <a:t>Defender of the Victim</a:t>
            </a:r>
          </a:p>
          <a:p>
            <a:r>
              <a:rPr lang="en-US" sz="2400" dirty="0">
                <a:latin typeface="Tahoma" panose="020B0604030504040204" pitchFamily="34" charset="0"/>
              </a:rPr>
              <a:t>Dislikes the bullying and helps or tries to help the victim</a:t>
            </a:r>
          </a:p>
        </p:txBody>
      </p:sp>
    </p:spTree>
    <p:extLst>
      <p:ext uri="{BB962C8B-B14F-4D97-AF65-F5344CB8AC3E}">
        <p14:creationId xmlns:p14="http://schemas.microsoft.com/office/powerpoint/2010/main" val="270552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  <p:bldP spid="65546" grpId="0"/>
      <p:bldP spid="65547" grpId="0"/>
      <p:bldP spid="65550" grpId="0"/>
      <p:bldP spid="65551" grpId="0"/>
      <p:bldP spid="655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628854" y="381001"/>
            <a:ext cx="11269495" cy="2029690"/>
            <a:chOff x="-631" y="165"/>
            <a:chExt cx="7160" cy="1393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auto">
            <a:xfrm>
              <a:off x="2117" y="165"/>
              <a:ext cx="1492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US" sz="3600" b="1">
                  <a:latin typeface="Bordeaux Medium" charset="0"/>
                </a:rPr>
                <a:t> Enabling </a:t>
              </a:r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auto">
            <a:xfrm>
              <a:off x="-631" y="569"/>
              <a:ext cx="71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US" sz="3200" dirty="0"/>
                <a:t>is unwittingly protecting a person from the consequences of their actions out of a sense of love, compassion, fear, or survival instinct</a:t>
              </a:r>
            </a:p>
          </p:txBody>
        </p:sp>
      </p:grpSp>
      <p:grpSp>
        <p:nvGrpSpPr>
          <p:cNvPr id="69637" name="Group 5"/>
          <p:cNvGrpSpPr>
            <a:grpSpLocks/>
          </p:cNvGrpSpPr>
          <p:nvPr/>
        </p:nvGrpSpPr>
        <p:grpSpPr bwMode="auto">
          <a:xfrm>
            <a:off x="676728" y="2419558"/>
            <a:ext cx="10687050" cy="2151064"/>
            <a:chOff x="-632" y="1505"/>
            <a:chExt cx="6732" cy="1355"/>
          </a:xfrm>
        </p:grpSpPr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1648" y="1505"/>
              <a:ext cx="2432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kumimoji="1" lang="en-US" sz="3600" b="1">
                  <a:latin typeface="Bordeaux Medium" charset="0"/>
                </a:rPr>
                <a:t>Entitlement</a:t>
              </a:r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-632" y="1871"/>
              <a:ext cx="673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US" sz="3200" dirty="0"/>
                <a:t>is the belief that it is our right to use violence or threats of violence to express feelings, meet needs, or satisfy wants.</a:t>
              </a:r>
            </a:p>
          </p:txBody>
        </p:sp>
      </p:grpSp>
      <p:grpSp>
        <p:nvGrpSpPr>
          <p:cNvPr id="69640" name="Group 8"/>
          <p:cNvGrpSpPr>
            <a:grpSpLocks/>
          </p:cNvGrpSpPr>
          <p:nvPr/>
        </p:nvGrpSpPr>
        <p:grpSpPr bwMode="auto">
          <a:xfrm>
            <a:off x="653740" y="4612576"/>
            <a:ext cx="10545763" cy="2144713"/>
            <a:chOff x="-639" y="2901"/>
            <a:chExt cx="6643" cy="1351"/>
          </a:xfrm>
        </p:grpSpPr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-639" y="3265"/>
              <a:ext cx="6643" cy="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eaLnBrk="1" hangingPunct="1"/>
              <a:r>
                <a:rPr kumimoji="1" lang="en-US" sz="3200" dirty="0"/>
                <a:t>occurs when violence is accepted as the norm by adults or young people who ignore, rationalize, or minimize incidents of violence.</a:t>
              </a:r>
              <a:endParaRPr kumimoji="1" lang="en-US" sz="3200" b="1" dirty="0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2046" y="2901"/>
              <a:ext cx="1637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US" sz="3600" b="1">
                  <a:solidFill>
                    <a:srgbClr val="FC0128"/>
                  </a:solidFill>
                  <a:latin typeface="Bordeaux Medium" charset="0"/>
                </a:rPr>
                <a:t> </a:t>
              </a:r>
              <a:r>
                <a:rPr kumimoji="1" lang="en-US" sz="3600" b="1">
                  <a:latin typeface="Bordeaux Medium" charset="0"/>
                </a:rPr>
                <a:t>Tolerance</a:t>
              </a:r>
              <a:r>
                <a:rPr kumimoji="1" lang="en-US" sz="3600" b="1">
                  <a:solidFill>
                    <a:srgbClr val="FC0128"/>
                  </a:solidFill>
                  <a:latin typeface="Bordeaux Medium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783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981200"/>
            <a:ext cx="8229600" cy="2971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4000" b="1"/>
              <a:t>   Bullying behaviors should be addressed before it interferes with the </a:t>
            </a:r>
            <a:r>
              <a:rPr lang="en-US" sz="4000" b="1" u="sng"/>
              <a:t>health</a:t>
            </a:r>
            <a:r>
              <a:rPr lang="en-US" sz="4000" b="1"/>
              <a:t>, </a:t>
            </a:r>
            <a:r>
              <a:rPr lang="en-US" sz="4000" b="1" u="sng"/>
              <a:t>academics</a:t>
            </a:r>
            <a:r>
              <a:rPr lang="en-US" sz="4000" b="1"/>
              <a:t> or </a:t>
            </a:r>
            <a:r>
              <a:rPr lang="en-US" sz="4000" b="1" u="sng"/>
              <a:t>learning process</a:t>
            </a:r>
            <a:r>
              <a:rPr lang="en-US" sz="4000" b="1"/>
              <a:t> of a student.</a:t>
            </a:r>
            <a:endParaRPr lang="en-US" sz="40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How far should things go before bullying behavior is addressed?</a:t>
            </a:r>
          </a:p>
        </p:txBody>
      </p:sp>
    </p:spTree>
    <p:extLst>
      <p:ext uri="{BB962C8B-B14F-4D97-AF65-F5344CB8AC3E}">
        <p14:creationId xmlns:p14="http://schemas.microsoft.com/office/powerpoint/2010/main" val="42242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3266"/>
            <a:ext cx="10515600" cy="5833697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3539"/>
            <a:ext cx="10515600" cy="15972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1026" name="Picture 2" descr="http://image.slidesharecdn.com/bullypowerpoint-091020221218-phpapp01/95/bully-powerpoint-10-728.jpg?cb=12560947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477" y="817440"/>
            <a:ext cx="97536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6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Bystander Peer Pressure Scenarios: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groups of two read each scenario and answer the using positive peer pressure questions for 4 of the 5 scenarios on the sheets provided.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dealing with bullying </a:t>
            </a:r>
            <a:r>
              <a:rPr lang="en-US" dirty="0" err="1" smtClean="0"/>
              <a:t>TeensHealth</a:t>
            </a:r>
            <a:r>
              <a:rPr lang="en-US" dirty="0" smtClean="0"/>
              <a:t> article, and write a ½ page reflection on your understanding of what bullying 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own words, what do you think bullying is and what effects does it have on middle school students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you ever been bullied or been a bully? How did you feel throughout the situation?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going on?</a:t>
            </a:r>
          </a:p>
          <a:p>
            <a:endParaRPr lang="en-US" dirty="0" smtClean="0"/>
          </a:p>
          <a:p>
            <a:r>
              <a:rPr lang="en-US" dirty="0" smtClean="0"/>
              <a:t>What would you do if you were in this </a:t>
            </a:r>
            <a:r>
              <a:rPr lang="en-US" dirty="0"/>
              <a:t>situation? </a:t>
            </a:r>
            <a:endParaRPr lang="en-US" dirty="0" smtClean="0"/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the video and answer the following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581401" y="457201"/>
            <a:ext cx="42189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Bullying?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146301" y="2051050"/>
            <a:ext cx="704776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Bullying is any ongoing physical or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Verbal mistreatment where there is: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 imbalance of power and the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victim (target) is exposed repeatedly 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negative actions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on the part of one or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more other students. </a:t>
            </a:r>
          </a:p>
        </p:txBody>
      </p:sp>
    </p:spTree>
    <p:extLst>
      <p:ext uri="{BB962C8B-B14F-4D97-AF65-F5344CB8AC3E}">
        <p14:creationId xmlns:p14="http://schemas.microsoft.com/office/powerpoint/2010/main" val="4738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7588" y="381001"/>
            <a:ext cx="807561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average bullying behavior lasts only 37 seconds.</a:t>
            </a:r>
          </a:p>
          <a:p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Teachers notice and intervene in only 1 out of 25 episodes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(Why do you think this is the case)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Occurs at least 2 – 3 times per month.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165725" y="6461126"/>
            <a:ext cx="215315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Debra Pepler, Ph.D., York University</a:t>
            </a:r>
          </a:p>
        </p:txBody>
      </p:sp>
    </p:spTree>
    <p:extLst>
      <p:ext uri="{BB962C8B-B14F-4D97-AF65-F5344CB8AC3E}">
        <p14:creationId xmlns:p14="http://schemas.microsoft.com/office/powerpoint/2010/main" val="16604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3076" y="228600"/>
            <a:ext cx="6130925" cy="1371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Bullying can be: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016501" y="1557338"/>
            <a:ext cx="187166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DIRECT</a:t>
            </a:r>
          </a:p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Face to face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61901" y="3213100"/>
            <a:ext cx="347833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Verbal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Insults, putdowns, teasing,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harassment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464426" y="3213099"/>
            <a:ext cx="366275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Physical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Shoves, pushes,   hitting,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assault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81364" y="5084763"/>
            <a:ext cx="532923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Rolling eyes, dirty looks,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uttering threats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extortion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3719514" y="2565400"/>
            <a:ext cx="13684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6816726" y="2492376"/>
            <a:ext cx="14398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6024563" y="25654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0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  <p:bldP spid="51206" grpId="0"/>
      <p:bldP spid="51207" grpId="0" animBg="1"/>
      <p:bldP spid="51208" grpId="0" animBg="1"/>
      <p:bldP spid="512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3076" y="152400"/>
            <a:ext cx="6130925" cy="1371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Bullying can be: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888163" y="3644900"/>
            <a:ext cx="3313112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Relational Aggression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Telling people not to be friends with a victim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383338" y="4076701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367214" y="1484313"/>
            <a:ext cx="345757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INDIRECT</a:t>
            </a:r>
          </a:p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Behind someone’s back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208212" y="3656775"/>
            <a:ext cx="1841273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Exclusion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Leaving out Shunning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295776" y="5229225"/>
            <a:ext cx="389819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Gossip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Lowering people’s opinion About the victim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3143251" y="2636839"/>
            <a:ext cx="15843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951538" y="25654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7248525" y="2492375"/>
            <a:ext cx="151130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3" grpId="0"/>
      <p:bldP spid="53254" grpId="0"/>
      <p:bldP spid="53255" grpId="0"/>
      <p:bldP spid="53256" grpId="0" animBg="1"/>
      <p:bldP spid="53257" grpId="0" animBg="1"/>
      <p:bldP spid="532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What is Bullying?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905000"/>
            <a:ext cx="8229600" cy="19875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/>
              <a:t>It involves a power imbalance between </a:t>
            </a:r>
          </a:p>
          <a:p>
            <a:pPr>
              <a:buFontTx/>
              <a:buNone/>
            </a:pPr>
            <a:r>
              <a:rPr lang="en-US" sz="3200" u="sng" dirty="0"/>
              <a:t>Bully </a:t>
            </a:r>
            <a:r>
              <a:rPr lang="en-US" sz="3200" dirty="0"/>
              <a:t>and </a:t>
            </a:r>
            <a:r>
              <a:rPr lang="en-US" sz="3200" u="sng" dirty="0"/>
              <a:t>Victim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FF00FF"/>
                </a:solidFill>
              </a:rPr>
              <a:t>Number, Size, Status, Role, Culture, Ethnicity.</a:t>
            </a:r>
          </a:p>
        </p:txBody>
      </p:sp>
      <p:pic>
        <p:nvPicPr>
          <p:cNvPr id="55300" name="Picture 4" descr="j02321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4062414"/>
            <a:ext cx="2451100" cy="21859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9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229600" cy="41148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/>
              <a:t>High self-esteem</a:t>
            </a:r>
          </a:p>
          <a:p>
            <a:pPr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lang="en-US"/>
              <a:t>May be popular</a:t>
            </a:r>
          </a:p>
          <a:p>
            <a:pPr>
              <a:spcBef>
                <a:spcPct val="0"/>
              </a:spcBef>
              <a:buClr>
                <a:srgbClr val="FF00FF"/>
              </a:buClr>
              <a:buFont typeface="Wingdings" panose="05000000000000000000" pitchFamily="2" charset="2"/>
              <a:buChar char="§"/>
            </a:pPr>
            <a:r>
              <a:rPr kumimoji="1" lang="en-US"/>
              <a:t>More likely to engage in other problem behaviors later in life, such as criminal activity or alcohol or other drug abuse</a:t>
            </a:r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sz="4000"/>
              <a:t>Characteristics of a bully</a:t>
            </a:r>
          </a:p>
        </p:txBody>
      </p:sp>
    </p:spTree>
    <p:extLst>
      <p:ext uri="{BB962C8B-B14F-4D97-AF65-F5344CB8AC3E}">
        <p14:creationId xmlns:p14="http://schemas.microsoft.com/office/powerpoint/2010/main" val="32327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1430</TotalTime>
  <Words>617</Words>
  <Application>Microsoft Office PowerPoint</Application>
  <PresentationFormat>Widescreen</PresentationFormat>
  <Paragraphs>102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Black</vt:lpstr>
      <vt:lpstr>Bordeaux Medium</vt:lpstr>
      <vt:lpstr>Calibri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Lesson 2 </vt:lpstr>
      <vt:lpstr>Warm Up #3</vt:lpstr>
      <vt:lpstr>Watch the video and answer the following questions</vt:lpstr>
      <vt:lpstr>PowerPoint Presentation</vt:lpstr>
      <vt:lpstr>PowerPoint Presentation</vt:lpstr>
      <vt:lpstr>Bullying can be:</vt:lpstr>
      <vt:lpstr>Bullying can be:</vt:lpstr>
      <vt:lpstr>What is Bullying?</vt:lpstr>
      <vt:lpstr>Characteristics of a bully</vt:lpstr>
      <vt:lpstr>Characteristics of Victims</vt:lpstr>
      <vt:lpstr>PowerPoint Presentation</vt:lpstr>
      <vt:lpstr>PowerPoint Presentation</vt:lpstr>
      <vt:lpstr>How far should things go before bullying behavior is addressed?</vt:lpstr>
      <vt:lpstr>PowerPoint Presentation</vt:lpstr>
      <vt:lpstr>Classwork Activity</vt:lpstr>
      <vt:lpstr>Homework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Busick, Michael W.</dc:creator>
  <cp:lastModifiedBy>Jamison, Jacob A.</cp:lastModifiedBy>
  <cp:revision>24</cp:revision>
  <dcterms:created xsi:type="dcterms:W3CDTF">2014-12-02T19:50:38Z</dcterms:created>
  <dcterms:modified xsi:type="dcterms:W3CDTF">2016-03-15T13:55:58Z</dcterms:modified>
</cp:coreProperties>
</file>