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9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B8487B-F355-44EE-BA13-1BED5955928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3619A-7089-4906-A495-982427ECB41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the Unites states of America allowed athletes to compete in the Olympics due to the threat of the </a:t>
            </a:r>
            <a:r>
              <a:rPr lang="en-US" dirty="0" err="1" smtClean="0"/>
              <a:t>zika</a:t>
            </a:r>
            <a:r>
              <a:rPr lang="en-US" dirty="0" smtClean="0"/>
              <a:t> virus? Why or Why not?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Question!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3643">
            <a:off x="5539096" y="4083927"/>
            <a:ext cx="3083454" cy="17405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738">
            <a:off x="366947" y="3847579"/>
            <a:ext cx="2509293" cy="250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Currently </a:t>
            </a:r>
            <a:r>
              <a:rPr lang="en-US" dirty="0" smtClean="0"/>
              <a:t>chronic </a:t>
            </a:r>
            <a:r>
              <a:rPr lang="en-US" dirty="0"/>
              <a:t>diseases are the leading cause of death in our country. T</a:t>
            </a:r>
            <a:r>
              <a:rPr lang="en-US" dirty="0" smtClean="0"/>
              <a:t>hey </a:t>
            </a:r>
            <a:r>
              <a:rPr lang="en-US" dirty="0"/>
              <a:t>develop because of risk factors such as heredity or lifestyle or a combination of both.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top three causes of death by chronic disease – </a:t>
            </a:r>
            <a:r>
              <a:rPr lang="en-US" b="1" i="1" dirty="0"/>
              <a:t>heart disease, cancer, stroke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or Communicable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Rhinovirus (Common Cold)</a:t>
            </a:r>
          </a:p>
          <a:p>
            <a:r>
              <a:rPr lang="en-US" dirty="0" smtClean="0"/>
              <a:t>Malaria</a:t>
            </a:r>
          </a:p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Hepatitis</a:t>
            </a:r>
          </a:p>
          <a:p>
            <a:r>
              <a:rPr lang="en-US" dirty="0" smtClean="0"/>
              <a:t>Influenza (The Flu)</a:t>
            </a:r>
          </a:p>
          <a:p>
            <a:r>
              <a:rPr lang="en-US" dirty="0" smtClean="0"/>
              <a:t>HIV</a:t>
            </a:r>
          </a:p>
          <a:p>
            <a:r>
              <a:rPr lang="en-US" dirty="0" smtClean="0"/>
              <a:t>Rabies</a:t>
            </a:r>
          </a:p>
          <a:p>
            <a:r>
              <a:rPr lang="en-US" dirty="0" smtClean="0"/>
              <a:t>STD’s</a:t>
            </a:r>
          </a:p>
          <a:p>
            <a:r>
              <a:rPr lang="en-US" dirty="0" smtClean="0"/>
              <a:t>Chicken Pox</a:t>
            </a:r>
          </a:p>
          <a:p>
            <a:r>
              <a:rPr lang="en-US" dirty="0" smtClean="0"/>
              <a:t>Measles</a:t>
            </a:r>
          </a:p>
          <a:p>
            <a:r>
              <a:rPr lang="en-US" dirty="0" smtClean="0"/>
              <a:t>Lyme Disease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Heart Disease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Osteoporosis</a:t>
            </a:r>
          </a:p>
          <a:p>
            <a:r>
              <a:rPr lang="en-US" dirty="0" smtClean="0"/>
              <a:t>Alcoholism</a:t>
            </a:r>
          </a:p>
          <a:p>
            <a:r>
              <a:rPr lang="en-US" dirty="0" smtClean="0"/>
              <a:t>Parkinson’s Disease</a:t>
            </a:r>
          </a:p>
          <a:p>
            <a:r>
              <a:rPr lang="en-US" dirty="0" smtClean="0"/>
              <a:t>Emphysema</a:t>
            </a:r>
          </a:p>
          <a:p>
            <a:r>
              <a:rPr lang="en-US" dirty="0" smtClean="0"/>
              <a:t>Alzheimer’s Disease</a:t>
            </a:r>
          </a:p>
          <a:p>
            <a:r>
              <a:rPr lang="en-US" dirty="0" smtClean="0"/>
              <a:t>Hemophilia</a:t>
            </a:r>
          </a:p>
          <a:p>
            <a:r>
              <a:rPr lang="en-US" dirty="0" smtClean="0"/>
              <a:t>Epilepsy</a:t>
            </a:r>
          </a:p>
          <a:p>
            <a:r>
              <a:rPr lang="en-US" dirty="0" smtClean="0"/>
              <a:t>Scoliosis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Two main types of disease that </a:t>
            </a:r>
            <a:r>
              <a:rPr lang="en-US" dirty="0" smtClean="0"/>
              <a:t>interfere with the quality of your life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Chronic </a:t>
            </a:r>
            <a:r>
              <a:rPr lang="en-US" dirty="0" smtClean="0"/>
              <a:t>vs. Communicable Diseases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25850"/>
            <a:ext cx="36576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91811"/>
            <a:ext cx="2468880" cy="250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Communicable Diseases (Contagious)</a:t>
            </a:r>
          </a:p>
          <a:p>
            <a:pPr lvl="1"/>
            <a:r>
              <a:rPr lang="en-US" dirty="0"/>
              <a:t>Communicable diseases are </a:t>
            </a:r>
            <a:r>
              <a:rPr lang="en-US" dirty="0" smtClean="0"/>
              <a:t>often called </a:t>
            </a:r>
            <a:r>
              <a:rPr lang="en-US" b="1" i="1" u="sng" dirty="0" smtClean="0"/>
              <a:t>infectious</a:t>
            </a:r>
            <a:r>
              <a:rPr lang="en-US" dirty="0" smtClean="0"/>
              <a:t> diseases and </a:t>
            </a:r>
            <a:r>
              <a:rPr lang="en-US" dirty="0"/>
              <a:t>transmitted by another person or an animal, like a mosquito or tick</a:t>
            </a:r>
            <a:r>
              <a:rPr lang="en-US" dirty="0" smtClean="0"/>
              <a:t>.</a:t>
            </a:r>
          </a:p>
          <a:p>
            <a:pPr marL="594360" lvl="2" indent="0">
              <a:buNone/>
            </a:pPr>
            <a:endParaRPr lang="en-US" dirty="0" smtClean="0"/>
          </a:p>
          <a:p>
            <a:r>
              <a:rPr lang="en-US" dirty="0" smtClean="0"/>
              <a:t>Chronic Diseases (Lifestyle)</a:t>
            </a:r>
          </a:p>
          <a:p>
            <a:pPr lvl="1"/>
            <a:r>
              <a:rPr lang="en-US" dirty="0"/>
              <a:t>Chronic diseases are </a:t>
            </a:r>
            <a:r>
              <a:rPr lang="en-US" dirty="0" smtClean="0"/>
              <a:t>often called </a:t>
            </a:r>
            <a:r>
              <a:rPr lang="en-US" b="1" i="1" u="sng" dirty="0" smtClean="0"/>
              <a:t>lifestyle diseases </a:t>
            </a:r>
            <a:r>
              <a:rPr lang="en-US" dirty="0" smtClean="0"/>
              <a:t>and usually </a:t>
            </a:r>
            <a:r>
              <a:rPr lang="en-US" dirty="0"/>
              <a:t>caused by one’s </a:t>
            </a:r>
            <a:r>
              <a:rPr lang="en-US" dirty="0" smtClean="0"/>
              <a:t>lifestyle choices, </a:t>
            </a:r>
            <a:r>
              <a:rPr lang="en-US" dirty="0"/>
              <a:t>like </a:t>
            </a:r>
            <a:r>
              <a:rPr lang="en-US" dirty="0" smtClean="0"/>
              <a:t>diet and </a:t>
            </a:r>
            <a:r>
              <a:rPr lang="en-US" dirty="0"/>
              <a:t>nutrition, and worsen over </a:t>
            </a:r>
            <a:r>
              <a:rPr lang="en-US" dirty="0" smtClean="0"/>
              <a:t>time.</a:t>
            </a:r>
          </a:p>
          <a:p>
            <a:pPr marL="59436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470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Then, Now, &amp;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THEN- </a:t>
            </a:r>
            <a:r>
              <a:rPr lang="en-US" dirty="0" smtClean="0"/>
              <a:t>Communicable </a:t>
            </a:r>
            <a:r>
              <a:rPr lang="en-US" dirty="0"/>
              <a:t>diseases were the leading causes of death </a:t>
            </a:r>
            <a:r>
              <a:rPr lang="en-US" dirty="0" smtClean="0"/>
              <a:t>in the past (100yrs ago). Not as prevalent now.</a:t>
            </a:r>
          </a:p>
          <a:p>
            <a:pPr lvl="1"/>
            <a:r>
              <a:rPr lang="en-US" dirty="0" smtClean="0"/>
              <a:t>Ex) Small pox, tuberculosis, influenza</a:t>
            </a:r>
          </a:p>
          <a:p>
            <a:r>
              <a:rPr lang="en-US" dirty="0"/>
              <a:t>NOW- Currently the diseases called chronic (or lifestyle) are the leading killers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Heart disease, cancer, </a:t>
            </a:r>
            <a:r>
              <a:rPr lang="en-US" dirty="0" smtClean="0"/>
              <a:t>diabetes</a:t>
            </a:r>
          </a:p>
          <a:p>
            <a:r>
              <a:rPr lang="en-US" dirty="0" smtClean="0"/>
              <a:t>FUTURE- The new challenge for scientists, doctors, and the public at large are “emerging infections.”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6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Infectious diseases are caused by germs.</a:t>
            </a:r>
          </a:p>
          <a:p>
            <a:r>
              <a:rPr lang="en-US" dirty="0" smtClean="0"/>
              <a:t>Another word for a germ is a </a:t>
            </a:r>
            <a:r>
              <a:rPr lang="en-US" b="1" i="1" u="sng" dirty="0" smtClean="0"/>
              <a:t>microbe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Sometimes called a pathogen.</a:t>
            </a:r>
          </a:p>
          <a:p>
            <a:r>
              <a:rPr lang="en-US" dirty="0" smtClean="0"/>
              <a:t>There are </a:t>
            </a:r>
            <a:r>
              <a:rPr lang="en-US" b="1" i="1" u="sng" dirty="0" smtClean="0"/>
              <a:t>4</a:t>
            </a:r>
            <a:r>
              <a:rPr lang="en-US" dirty="0" smtClean="0"/>
              <a:t> main types of </a:t>
            </a:r>
            <a:r>
              <a:rPr lang="en-US" i="1" dirty="0" smtClean="0"/>
              <a:t>microbes</a:t>
            </a:r>
            <a:r>
              <a:rPr lang="en-US" dirty="0" smtClean="0"/>
              <a:t>.</a:t>
            </a:r>
          </a:p>
          <a:p>
            <a:pPr lvl="1">
              <a:buClr>
                <a:srgbClr val="CCB400"/>
              </a:buClr>
            </a:pPr>
            <a:r>
              <a:rPr lang="en-US" sz="1800" dirty="0">
                <a:solidFill>
                  <a:srgbClr val="646B86"/>
                </a:solidFill>
              </a:rPr>
              <a:t>Bacteria</a:t>
            </a:r>
          </a:p>
          <a:p>
            <a:pPr lvl="1">
              <a:buClr>
                <a:srgbClr val="CCB400"/>
              </a:buClr>
            </a:pPr>
            <a:r>
              <a:rPr lang="en-US" sz="1800" dirty="0">
                <a:solidFill>
                  <a:srgbClr val="646B86"/>
                </a:solidFill>
              </a:rPr>
              <a:t>Virus</a:t>
            </a:r>
          </a:p>
          <a:p>
            <a:pPr lvl="1">
              <a:buClr>
                <a:srgbClr val="CCB400"/>
              </a:buClr>
            </a:pPr>
            <a:r>
              <a:rPr lang="en-US" sz="1800" dirty="0">
                <a:solidFill>
                  <a:srgbClr val="646B86"/>
                </a:solidFill>
              </a:rPr>
              <a:t>Fungi</a:t>
            </a:r>
          </a:p>
          <a:p>
            <a:pPr lvl="1">
              <a:buClr>
                <a:srgbClr val="CCB400"/>
              </a:buClr>
            </a:pPr>
            <a:r>
              <a:rPr lang="en-US" sz="1800" dirty="0" smtClean="0">
                <a:solidFill>
                  <a:srgbClr val="646B86"/>
                </a:solidFill>
              </a:rPr>
              <a:t>Protozoa</a:t>
            </a:r>
            <a:endParaRPr lang="en-US" sz="1800" dirty="0" smtClean="0"/>
          </a:p>
          <a:p>
            <a:r>
              <a:rPr lang="en-US" dirty="0" smtClean="0"/>
              <a:t>When there is a mass outbreak of a communicable disease it is often called an </a:t>
            </a:r>
            <a:r>
              <a:rPr lang="en-US" b="1" i="1" u="sng" dirty="0" smtClean="0"/>
              <a:t>epidemic</a:t>
            </a:r>
            <a:r>
              <a:rPr lang="en-US" dirty="0" smtClean="0"/>
              <a:t>, and they are studied by </a:t>
            </a:r>
            <a:r>
              <a:rPr lang="en-US" b="1" i="1" u="sng" dirty="0" smtClean="0"/>
              <a:t>epidemiologists.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19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Diseases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Contact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24272"/>
              </p:ext>
            </p:extLst>
          </p:nvPr>
        </p:nvGraphicFramePr>
        <p:xfrm>
          <a:off x="762000" y="2514600"/>
          <a:ext cx="7696200" cy="314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74295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 of Spread of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To Prevent</a:t>
                      </a:r>
                      <a:endParaRPr lang="en-US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dirty="0" smtClean="0"/>
                        <a:t>Stepping on a nail and getting</a:t>
                      </a:r>
                    </a:p>
                    <a:p>
                      <a:r>
                        <a:rPr lang="en-US" dirty="0" smtClean="0"/>
                        <a:t>tetanus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 tetanus vaccination and keep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cuts clean</a:t>
                      </a:r>
                      <a:endParaRPr lang="en-US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dirty="0" smtClean="0"/>
                        <a:t>Exchange of bodily fluid (kissing, sneezing, etc.)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getting Mononucleosis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</a:t>
                      </a:r>
                      <a:r>
                        <a:rPr lang="en-US" baseline="0" dirty="0" smtClean="0"/>
                        <a:t> your mouth when sneezing– Avoid kissing infected persons</a:t>
                      </a:r>
                      <a:endParaRPr lang="en-US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dirty="0" smtClean="0"/>
                        <a:t>An animal bite or scratch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 animals unknown to you;</a:t>
                      </a:r>
                    </a:p>
                    <a:p>
                      <a:r>
                        <a:rPr lang="en-US" dirty="0" smtClean="0"/>
                        <a:t>seek medical care for animal bite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7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Diseases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Indirect Contact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48655"/>
              </p:ext>
            </p:extLst>
          </p:nvPr>
        </p:nvGraphicFramePr>
        <p:xfrm>
          <a:off x="685800" y="2057400"/>
          <a:ext cx="80010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 of Spread of Illness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To Prevent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Contaminated objects</a:t>
                      </a:r>
                    </a:p>
                    <a:p>
                      <a:r>
                        <a:rPr lang="en-US" sz="1600" baseline="0" dirty="0" smtClean="0"/>
                        <a:t> Ex) </a:t>
                      </a:r>
                      <a:r>
                        <a:rPr lang="en-US" sz="1600" dirty="0" smtClean="0"/>
                        <a:t>school materials, doorknobs</a:t>
                      </a:r>
                    </a:p>
                    <a:p>
                      <a:r>
                        <a:rPr lang="en-US" sz="1600" dirty="0" smtClean="0"/>
                        <a:t>or things touched by someone</a:t>
                      </a:r>
                    </a:p>
                    <a:p>
                      <a:r>
                        <a:rPr lang="en-US" sz="1600" dirty="0" smtClean="0"/>
                        <a:t>who is 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-Avoid touching your face or rubbing</a:t>
                      </a:r>
                    </a:p>
                    <a:p>
                      <a:r>
                        <a:rPr lang="en-US" sz="1600" dirty="0" smtClean="0"/>
                        <a:t>your eyes</a:t>
                      </a:r>
                    </a:p>
                    <a:p>
                      <a:r>
                        <a:rPr lang="en-US" sz="1600" dirty="0" smtClean="0"/>
                        <a:t>-Wash hands</a:t>
                      </a:r>
                      <a:r>
                        <a:rPr lang="en-US" sz="1600" baseline="0" dirty="0" smtClean="0"/>
                        <a:t> often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Other Organism</a:t>
                      </a:r>
                      <a:endParaRPr lang="en-US" sz="1600" dirty="0" smtClean="0"/>
                    </a:p>
                    <a:p>
                      <a:r>
                        <a:rPr lang="en-US" sz="1600" baseline="0" dirty="0" smtClean="0"/>
                        <a:t> Ex) </a:t>
                      </a:r>
                      <a:r>
                        <a:rPr lang="en-US" sz="1600" dirty="0" smtClean="0"/>
                        <a:t>mosquitoes, ticks,</a:t>
                      </a:r>
                    </a:p>
                    <a:p>
                      <a:r>
                        <a:rPr lang="en-US" sz="1600" dirty="0" smtClean="0"/>
                        <a:t>fleas, or flies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-Check body and clothing for parasites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such as ticks when coming in from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outside.</a:t>
                      </a:r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Contaminated food</a:t>
                      </a:r>
                    </a:p>
                    <a:p>
                      <a:r>
                        <a:rPr lang="en-US" sz="1600" baseline="0" dirty="0" smtClean="0"/>
                        <a:t> Ex) Poorly </a:t>
                      </a:r>
                      <a:r>
                        <a:rPr lang="en-US" sz="1600" dirty="0" smtClean="0"/>
                        <a:t>handled food or food not cooked well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enough.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-Wash hands before cooking</a:t>
                      </a:r>
                    </a:p>
                    <a:p>
                      <a:r>
                        <a:rPr lang="en-US" sz="1600" dirty="0" smtClean="0"/>
                        <a:t>-Cook your</a:t>
                      </a:r>
                      <a:r>
                        <a:rPr lang="en-US" sz="1600" baseline="0" dirty="0" smtClean="0"/>
                        <a:t> food well</a:t>
                      </a:r>
                    </a:p>
                    <a:p>
                      <a:r>
                        <a:rPr lang="en-US" sz="1600" baseline="0" dirty="0" smtClean="0"/>
                        <a:t>-Keep cold food cold and hot food hot</a:t>
                      </a:r>
                      <a:endParaRPr lang="en-US" sz="1600" dirty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Contaminated water</a:t>
                      </a:r>
                    </a:p>
                    <a:p>
                      <a:r>
                        <a:rPr lang="en-US" sz="1600" dirty="0" smtClean="0"/>
                        <a:t> Ex) Water from unclean</a:t>
                      </a:r>
                    </a:p>
                    <a:p>
                      <a:r>
                        <a:rPr lang="en-US" sz="1600" dirty="0" smtClean="0"/>
                        <a:t>sources or eating food prepared in</a:t>
                      </a:r>
                    </a:p>
                    <a:p>
                      <a:r>
                        <a:rPr lang="en-US" sz="1600" dirty="0" smtClean="0"/>
                        <a:t>unclean water.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-Do not drink from creeks, rivers or</a:t>
                      </a:r>
                    </a:p>
                    <a:p>
                      <a:r>
                        <a:rPr lang="en-US" sz="1600" dirty="0" smtClean="0"/>
                        <a:t>lakes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Diseases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Airborne Transmission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43018"/>
              </p:ext>
            </p:extLst>
          </p:nvPr>
        </p:nvGraphicFramePr>
        <p:xfrm>
          <a:off x="762000" y="2438400"/>
          <a:ext cx="7696200" cy="189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 of Spread of Illness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To Prevent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Pathogens for flu and</a:t>
                      </a:r>
                      <a:r>
                        <a:rPr lang="en-US" b="1" baseline="0" dirty="0" smtClean="0"/>
                        <a:t> colds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-Spread</a:t>
                      </a:r>
                      <a:r>
                        <a:rPr lang="en-US" baseline="0" dirty="0" smtClean="0"/>
                        <a:t> by coughing/sneezing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-Get a flu shot</a:t>
                      </a:r>
                    </a:p>
                    <a:p>
                      <a:r>
                        <a:rPr lang="en-US" dirty="0" smtClean="0"/>
                        <a:t>-Cough</a:t>
                      </a:r>
                      <a:r>
                        <a:rPr lang="en-US" baseline="0" dirty="0" smtClean="0"/>
                        <a:t> or sneeze in your arm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1906</TotalTime>
  <Words>567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Civic</vt:lpstr>
      <vt:lpstr>Spark Question!</vt:lpstr>
      <vt:lpstr>Chronic or Communicable</vt:lpstr>
      <vt:lpstr>Chronic vs. Communicable Diseases</vt:lpstr>
      <vt:lpstr>What is the difference?</vt:lpstr>
      <vt:lpstr>Then, Now, &amp; The Future</vt:lpstr>
      <vt:lpstr>Infectious Disease Types</vt:lpstr>
      <vt:lpstr>How Diseases Spread</vt:lpstr>
      <vt:lpstr>How Diseases Spread</vt:lpstr>
      <vt:lpstr>How Diseases Spread</vt:lpstr>
      <vt:lpstr>Chronic Diseases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Chromic vs. Communicable Diseases</dc:title>
  <dc:creator>Garrison08</dc:creator>
  <cp:lastModifiedBy>Cherry, Garrison P.</cp:lastModifiedBy>
  <cp:revision>13</cp:revision>
  <dcterms:created xsi:type="dcterms:W3CDTF">2015-08-30T21:33:14Z</dcterms:created>
  <dcterms:modified xsi:type="dcterms:W3CDTF">2016-09-01T20:54:05Z</dcterms:modified>
</cp:coreProperties>
</file>