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83" r:id="rId10"/>
    <p:sldId id="281" r:id="rId11"/>
    <p:sldId id="28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6324B-2519-42A6-BF32-70C9EFB134D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4B792FE-1A85-4A7B-9754-39CC5585F94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08ECE720-F8C0-4BD6-87C3-EC6E61F1DFC5}" type="parTrans" cxnId="{A1EDD494-6BE3-4363-86EE-32437EE162AB}">
      <dgm:prSet/>
      <dgm:spPr/>
      <dgm:t>
        <a:bodyPr/>
        <a:lstStyle/>
        <a:p>
          <a:endParaRPr lang="en-US"/>
        </a:p>
      </dgm:t>
    </dgm:pt>
    <dgm:pt modelId="{06893655-35FD-4FAA-B5DF-A8E44EA82214}" type="sibTrans" cxnId="{A1EDD494-6BE3-4363-86EE-32437EE162AB}">
      <dgm:prSet/>
      <dgm:spPr/>
      <dgm:t>
        <a:bodyPr/>
        <a:lstStyle/>
        <a:p>
          <a:endParaRPr lang="en-US"/>
        </a:p>
      </dgm:t>
    </dgm:pt>
    <dgm:pt modelId="{052DE90D-6E63-4340-9869-8C7BF1A73D66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2AE8920A-7CA0-40E6-B145-A0C6EB5F5788}" type="parTrans" cxnId="{C5739F5F-8A16-45FC-AFE7-A9B12F04FF97}">
      <dgm:prSet/>
      <dgm:spPr/>
      <dgm:t>
        <a:bodyPr/>
        <a:lstStyle/>
        <a:p>
          <a:endParaRPr lang="en-US"/>
        </a:p>
      </dgm:t>
    </dgm:pt>
    <dgm:pt modelId="{1C4EFB04-2B92-46FE-892A-C9DBD731BE94}" type="sibTrans" cxnId="{C5739F5F-8A16-45FC-AFE7-A9B12F04FF97}">
      <dgm:prSet/>
      <dgm:spPr/>
      <dgm:t>
        <a:bodyPr/>
        <a:lstStyle/>
        <a:p>
          <a:endParaRPr lang="en-US"/>
        </a:p>
      </dgm:t>
    </dgm:pt>
    <dgm:pt modelId="{4183BDB5-2745-4A1A-A098-D0CF3B066399}" type="pres">
      <dgm:prSet presAssocID="{1306324B-2519-42A6-BF32-70C9EFB134D2}" presName="compositeShape" presStyleCnt="0">
        <dgm:presLayoutVars>
          <dgm:chMax val="7"/>
          <dgm:dir/>
          <dgm:resizeHandles val="exact"/>
        </dgm:presLayoutVars>
      </dgm:prSet>
      <dgm:spPr/>
    </dgm:pt>
    <dgm:pt modelId="{B7F91941-7D42-45BB-97F5-FE03642DC6EA}" type="pres">
      <dgm:prSet presAssocID="{94B792FE-1A85-4A7B-9754-39CC5585F948}" presName="circ1" presStyleLbl="vennNode1" presStyleIdx="0" presStyleCnt="2" custScaleX="112905"/>
      <dgm:spPr/>
      <dgm:t>
        <a:bodyPr/>
        <a:lstStyle/>
        <a:p>
          <a:endParaRPr lang="en-US"/>
        </a:p>
      </dgm:t>
    </dgm:pt>
    <dgm:pt modelId="{A2A8931C-C9DC-4D98-85E1-59B94DF07CA6}" type="pres">
      <dgm:prSet presAssocID="{94B792FE-1A85-4A7B-9754-39CC5585F9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7F20C-41E7-4151-9F6F-C5DE844F2F02}" type="pres">
      <dgm:prSet presAssocID="{052DE90D-6E63-4340-9869-8C7BF1A73D66}" presName="circ2" presStyleLbl="vennNode1" presStyleIdx="1" presStyleCnt="2" custScaleX="111080"/>
      <dgm:spPr/>
      <dgm:t>
        <a:bodyPr/>
        <a:lstStyle/>
        <a:p>
          <a:endParaRPr lang="en-US"/>
        </a:p>
      </dgm:t>
    </dgm:pt>
    <dgm:pt modelId="{AA7CF404-DAB4-411C-AEE4-A2C983FECB8A}" type="pres">
      <dgm:prSet presAssocID="{052DE90D-6E63-4340-9869-8C7BF1A73D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39F5F-8A16-45FC-AFE7-A9B12F04FF97}" srcId="{1306324B-2519-42A6-BF32-70C9EFB134D2}" destId="{052DE90D-6E63-4340-9869-8C7BF1A73D66}" srcOrd="1" destOrd="0" parTransId="{2AE8920A-7CA0-40E6-B145-A0C6EB5F5788}" sibTransId="{1C4EFB04-2B92-46FE-892A-C9DBD731BE94}"/>
    <dgm:cxn modelId="{CAD71F58-46A0-4CCB-A13F-8ACD644F4057}" type="presOf" srcId="{052DE90D-6E63-4340-9869-8C7BF1A73D66}" destId="{5097F20C-41E7-4151-9F6F-C5DE844F2F02}" srcOrd="0" destOrd="0" presId="urn:microsoft.com/office/officeart/2005/8/layout/venn1"/>
    <dgm:cxn modelId="{7C93476F-22B2-417F-B138-B680C152B874}" type="presOf" srcId="{1306324B-2519-42A6-BF32-70C9EFB134D2}" destId="{4183BDB5-2745-4A1A-A098-D0CF3B066399}" srcOrd="0" destOrd="0" presId="urn:microsoft.com/office/officeart/2005/8/layout/venn1"/>
    <dgm:cxn modelId="{7A9E62D7-06E4-40FA-A376-CA8788527EE7}" type="presOf" srcId="{94B792FE-1A85-4A7B-9754-39CC5585F948}" destId="{B7F91941-7D42-45BB-97F5-FE03642DC6EA}" srcOrd="0" destOrd="0" presId="urn:microsoft.com/office/officeart/2005/8/layout/venn1"/>
    <dgm:cxn modelId="{37DC2CEC-72E4-45C0-9EDD-84215CF154ED}" type="presOf" srcId="{052DE90D-6E63-4340-9869-8C7BF1A73D66}" destId="{AA7CF404-DAB4-411C-AEE4-A2C983FECB8A}" srcOrd="1" destOrd="0" presId="urn:microsoft.com/office/officeart/2005/8/layout/venn1"/>
    <dgm:cxn modelId="{A1EDD494-6BE3-4363-86EE-32437EE162AB}" srcId="{1306324B-2519-42A6-BF32-70C9EFB134D2}" destId="{94B792FE-1A85-4A7B-9754-39CC5585F948}" srcOrd="0" destOrd="0" parTransId="{08ECE720-F8C0-4BD6-87C3-EC6E61F1DFC5}" sibTransId="{06893655-35FD-4FAA-B5DF-A8E44EA82214}"/>
    <dgm:cxn modelId="{55E8837A-2326-47CA-A7EF-DD7545BC53CC}" type="presOf" srcId="{94B792FE-1A85-4A7B-9754-39CC5585F948}" destId="{A2A8931C-C9DC-4D98-85E1-59B94DF07CA6}" srcOrd="1" destOrd="0" presId="urn:microsoft.com/office/officeart/2005/8/layout/venn1"/>
    <dgm:cxn modelId="{3B9470AE-EB4A-4E46-A8F7-93C88CD5EB7E}" type="presParOf" srcId="{4183BDB5-2745-4A1A-A098-D0CF3B066399}" destId="{B7F91941-7D42-45BB-97F5-FE03642DC6EA}" srcOrd="0" destOrd="0" presId="urn:microsoft.com/office/officeart/2005/8/layout/venn1"/>
    <dgm:cxn modelId="{E1D65CF2-FE30-46BA-A5B5-B0B13728AB68}" type="presParOf" srcId="{4183BDB5-2745-4A1A-A098-D0CF3B066399}" destId="{A2A8931C-C9DC-4D98-85E1-59B94DF07CA6}" srcOrd="1" destOrd="0" presId="urn:microsoft.com/office/officeart/2005/8/layout/venn1"/>
    <dgm:cxn modelId="{73276C6A-35DE-4337-AB45-445DB31D2905}" type="presParOf" srcId="{4183BDB5-2745-4A1A-A098-D0CF3B066399}" destId="{5097F20C-41E7-4151-9F6F-C5DE844F2F02}" srcOrd="2" destOrd="0" presId="urn:microsoft.com/office/officeart/2005/8/layout/venn1"/>
    <dgm:cxn modelId="{62A62781-266F-4372-91D7-3AF5F0C6B6AC}" type="presParOf" srcId="{4183BDB5-2745-4A1A-A098-D0CF3B066399}" destId="{AA7CF404-DAB4-411C-AEE4-A2C983FECB8A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91941-7D42-45BB-97F5-FE03642DC6EA}">
      <dsp:nvSpPr>
        <dsp:cNvPr id="0" name=""/>
        <dsp:cNvSpPr/>
      </dsp:nvSpPr>
      <dsp:spPr>
        <a:xfrm>
          <a:off x="-79673" y="526986"/>
          <a:ext cx="4631619" cy="4102226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567084" y="1010727"/>
        <a:ext cx="2670483" cy="3134745"/>
      </dsp:txXfrm>
    </dsp:sp>
    <dsp:sp modelId="{5097F20C-41E7-4151-9F6F-C5DE844F2F02}">
      <dsp:nvSpPr>
        <dsp:cNvPr id="0" name=""/>
        <dsp:cNvSpPr/>
      </dsp:nvSpPr>
      <dsp:spPr>
        <a:xfrm>
          <a:off x="2914319" y="526986"/>
          <a:ext cx="4556753" cy="4102226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 </a:t>
          </a:r>
          <a:endParaRPr lang="en-US" sz="6500" kern="1200" dirty="0"/>
        </a:p>
      </dsp:txBody>
      <dsp:txXfrm>
        <a:off x="4207452" y="1010727"/>
        <a:ext cx="2627317" cy="3134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094017-948D-4523-955B-E703B4C6E53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5888B44-DF9F-4CAF-B43B-52ABD97EF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enshealth.org/teen/interactive/mrs_it.html#cat20016" TargetMode="External"/><Relationship Id="rId2" Type="http://schemas.openxmlformats.org/officeDocument/2006/relationships/hyperlink" Target="http://teenshealth.org/teen/interactive/female_it.html#cat2001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teenshealth.org/teen/interactive/female_it.html?_sm_au_=iVV1tWZPfJRTq6j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930601" y="1705598"/>
            <a:ext cx="5650992" cy="1207509"/>
          </a:xfrm>
        </p:spPr>
        <p:txBody>
          <a:bodyPr/>
          <a:lstStyle/>
          <a:p>
            <a:r>
              <a:rPr lang="en-US" sz="6000" dirty="0" smtClean="0">
                <a:latin typeface="Berlin Sans FB" pitchFamily="34" charset="0"/>
              </a:rPr>
              <a:t>Puberty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245784"/>
            <a:ext cx="5101648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519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So now what….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4400" dirty="0" smtClean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Now that you have gone through PUBERTY, what is possible?</a:t>
            </a:r>
          </a:p>
          <a:p>
            <a:pPr>
              <a:buFont typeface="Arial" pitchFamily="34" charset="0"/>
              <a:buChar char="•"/>
            </a:pPr>
            <a:endParaRPr lang="en-US" sz="4400" dirty="0" smtClean="0"/>
          </a:p>
          <a:p>
            <a:pPr>
              <a:buFont typeface="Arial" pitchFamily="34" charset="0"/>
              <a:buChar char="•"/>
            </a:pPr>
            <a:endParaRPr lang="en-US" sz="4400" dirty="0" smtClean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Do you know the cycle of life?</a:t>
            </a:r>
            <a:endParaRPr lang="en-US" sz="4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Activity/Competition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52572"/>
          </a:xfrm>
        </p:spPr>
        <p:txBody>
          <a:bodyPr/>
          <a:lstStyle/>
          <a:p>
            <a:r>
              <a:rPr lang="en-US" u="sng" dirty="0" smtClean="0"/>
              <a:t>PART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Match each part or function with the gender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your group is finished, sit quietly</a:t>
            </a:r>
          </a:p>
          <a:p>
            <a:endParaRPr lang="en-US" u="sng" dirty="0" smtClean="0"/>
          </a:p>
          <a:p>
            <a:r>
              <a:rPr lang="en-US" u="sng" dirty="0" smtClean="0"/>
              <a:t>PART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Designate the YOUNGEST person in your group to be the score keeper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Look at the diagrams on the board and tally how many parts or functions you got CORRECT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BOTH:  Mucous Membrane, Urethra, Puberty, Genitals, Pubic Hair, Lymph Nodes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4343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2"/>
              </a:rPr>
              <a:t>FEMALE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343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3"/>
              </a:rPr>
              <a:t>MALE</a:t>
            </a:r>
            <a:endParaRPr lang="en-US" sz="3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57600"/>
            <a:ext cx="7772400" cy="1905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Ovulation, Menstruation, and Conception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838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5400" b="1" smtClean="0">
                <a:solidFill>
                  <a:schemeClr val="hlink"/>
                </a:solidFill>
              </a:rPr>
              <a:t>The Cycle of Life</a:t>
            </a:r>
            <a:endParaRPr lang="en-US" sz="5400" smtClean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613" y="211138"/>
            <a:ext cx="2998787" cy="2379662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hlink"/>
                </a:solidFill>
              </a:rPr>
              <a:t>The Ovulation-Menstruation Cycle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00628"/>
            <a:ext cx="7734300" cy="4919172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60066"/>
                </a:solidFill>
              </a:rPr>
              <a:t>Many individuals only talk about the MENSTRUATION cycle.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800" dirty="0" smtClean="0">
              <a:solidFill>
                <a:srgbClr val="6600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60066"/>
                </a:solidFill>
              </a:rPr>
              <a:t>We’ll talk about these events as parts of one cycle.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800" dirty="0" smtClean="0">
              <a:solidFill>
                <a:srgbClr val="660066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60066"/>
                </a:solidFill>
              </a:rPr>
              <a:t>Menstruation is a more obvious event, but ovulation is a more important event (the capacity to create a human life).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8080"/>
                </a:solidFill>
              </a:rPr>
              <a:t>Ovulation and Conception</a:t>
            </a:r>
            <a:r>
              <a:rPr lang="en-US" smtClean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981200"/>
            <a:ext cx="4495800" cy="44196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Ovulation occurs when an ovum (usually just one per cycle) ripens and is released from the ovary Into the fallopian tube.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If the woman has sexual intercourse, the ovum may meet and join with a sperm cell from the man. This is called </a:t>
            </a:r>
            <a:r>
              <a:rPr lang="en-US" sz="2400" u="sng" dirty="0" smtClean="0">
                <a:solidFill>
                  <a:srgbClr val="660066"/>
                </a:solidFill>
              </a:rPr>
              <a:t>conception or fertilization.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3657600" cy="3098800"/>
          </a:xfrm>
          <a:prstGeom prst="rect">
            <a:avLst/>
          </a:prstGeom>
          <a:noFill/>
          <a:ln w="41275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3200400" cy="1524000"/>
          </a:xfrm>
        </p:spPr>
        <p:txBody>
          <a:bodyPr/>
          <a:lstStyle/>
          <a:p>
            <a:r>
              <a:rPr lang="en-US" smtClean="0">
                <a:solidFill>
                  <a:srgbClr val="660066"/>
                </a:solidFill>
              </a:rPr>
              <a:t>Conception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4114800" cy="3962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b="1" dirty="0" smtClean="0">
                <a:solidFill>
                  <a:srgbClr val="660066"/>
                </a:solidFill>
              </a:rPr>
              <a:t>The ovum (egg cell) is the size of a grain of salt.</a:t>
            </a:r>
          </a:p>
          <a:p>
            <a:pPr algn="l">
              <a:buFontTx/>
              <a:buChar char="•"/>
            </a:pPr>
            <a:endParaRPr lang="en-US" b="1" dirty="0" smtClean="0">
              <a:solidFill>
                <a:srgbClr val="660066"/>
              </a:solidFill>
            </a:endParaRPr>
          </a:p>
          <a:p>
            <a:pPr algn="l">
              <a:buFontTx/>
              <a:buChar char="•"/>
            </a:pPr>
            <a:r>
              <a:rPr lang="en-US" b="1" dirty="0" smtClean="0">
                <a:solidFill>
                  <a:srgbClr val="660066"/>
                </a:solidFill>
              </a:rPr>
              <a:t>40 – 150 million sperm are released from the male at a time</a:t>
            </a:r>
          </a:p>
          <a:p>
            <a:pPr algn="l">
              <a:buFontTx/>
              <a:buChar char="•"/>
            </a:pPr>
            <a:endParaRPr lang="en-US" b="1" dirty="0" smtClean="0">
              <a:solidFill>
                <a:srgbClr val="660066"/>
              </a:solidFill>
            </a:endParaRPr>
          </a:p>
          <a:p>
            <a:pPr algn="l">
              <a:buFontTx/>
              <a:buChar char="•"/>
            </a:pPr>
            <a:r>
              <a:rPr lang="en-US" b="1" dirty="0" smtClean="0">
                <a:solidFill>
                  <a:srgbClr val="660066"/>
                </a:solidFill>
              </a:rPr>
              <a:t>Only one sperm  will fertilize the ovum(egg)</a:t>
            </a:r>
            <a:r>
              <a:rPr lang="en-US" dirty="0" smtClean="0">
                <a:solidFill>
                  <a:srgbClr val="660066"/>
                </a:solidFill>
              </a:rPr>
              <a:t>.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657600" cy="3098800"/>
          </a:xfrm>
          <a:prstGeom prst="rect">
            <a:avLst/>
          </a:prstGeom>
          <a:noFill/>
          <a:ln w="41275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3276600" cy="411480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During sexual intercourse, millions of sperm are released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Only a few hundred make it to the ovum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Only one sperm will penetrate the ovum.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200400" cy="3467100"/>
          </a:xfrm>
          <a:prstGeom prst="rect">
            <a:avLst/>
          </a:prstGeom>
          <a:noFill/>
          <a:ln w="34925">
            <a:solidFill>
              <a:srgbClr val="804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What Happens If Conception Does Occur?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620000" cy="274320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hlink"/>
                </a:solidFill>
              </a:rPr>
              <a:t>The fertilized ovum (now called a zygote) travels into the uterus and implants in the wall of the uterus. </a:t>
            </a:r>
            <a:endParaRPr lang="en-US" sz="2800" dirty="0" smtClean="0">
              <a:solidFill>
                <a:schemeClr val="hlink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hlink"/>
                </a:solidFill>
              </a:rPr>
              <a:t>The zygote develops into a baby to be born approximately nine months later.</a:t>
            </a:r>
            <a:endParaRPr lang="en-US" sz="28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572000" cy="1447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0066"/>
                </a:solidFill>
              </a:rPr>
              <a:t>How Do Twins Happen?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257800" y="685800"/>
            <a:ext cx="3505200" cy="4800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80"/>
                </a:solidFill>
              </a:rPr>
              <a:t>With identical twins, one sperm fertilizes one ovum; the zygote splits into two.</a:t>
            </a:r>
          </a:p>
          <a:p>
            <a:pPr eaLnBrk="1" hangingPunct="1"/>
            <a:endParaRPr lang="en-US" sz="2400" dirty="0" smtClean="0">
              <a:solidFill>
                <a:srgbClr val="00808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8080"/>
                </a:solidFill>
              </a:rPr>
              <a:t>With fraternal twins, two ova are released and fertilized by two different sperm and zygotes share the womb during pregnancy.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4583113" cy="28956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8080"/>
                </a:solidFill>
              </a:rPr>
              <a:t>Two Types of Twins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33400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sz="3200" smtClean="0">
                <a:solidFill>
                  <a:srgbClr val="660066"/>
                </a:solidFill>
              </a:rPr>
              <a:t>Identical Twins</a:t>
            </a:r>
          </a:p>
        </p:txBody>
      </p:sp>
      <p:sp>
        <p:nvSpPr>
          <p:cNvPr id="1126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33400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en-US" sz="3200" smtClean="0">
                <a:solidFill>
                  <a:srgbClr val="660066"/>
                </a:solidFill>
              </a:rPr>
              <a:t>Fraternal Twins</a:t>
            </a:r>
          </a:p>
        </p:txBody>
      </p:sp>
      <p:sp>
        <p:nvSpPr>
          <p:cNvPr id="11269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5105400"/>
            <a:ext cx="3886200" cy="1371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0066"/>
                </a:solidFill>
              </a:rPr>
              <a:t>No more alike than any two siblings; can be a boy and girl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3767138" cy="30861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28800"/>
            <a:ext cx="4343400" cy="30988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1272" name="Content Placeholder 6"/>
          <p:cNvSpPr>
            <a:spLocks noGrp="1"/>
          </p:cNvSpPr>
          <p:nvPr>
            <p:ph sz="quarter" idx="4"/>
          </p:nvPr>
        </p:nvSpPr>
        <p:spPr>
          <a:xfrm>
            <a:off x="609600" y="5257800"/>
            <a:ext cx="3886200" cy="1371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0066"/>
                </a:solidFill>
              </a:rPr>
              <a:t>Share same DNA; always two girls or two boys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27061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Warm Up</a:t>
            </a:r>
            <a:endParaRPr lang="en-US" sz="4800" b="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Berlin Sans FB" pitchFamily="34" charset="0"/>
              </a:rPr>
              <a:t>Create and fill in the following chart:</a:t>
            </a:r>
            <a:endParaRPr lang="en-US" sz="4000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990600" y="1701800"/>
          <a:ext cx="7391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2514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Male Changes During Puberty</a:t>
            </a:r>
            <a:endParaRPr lang="en-US" sz="1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514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Female Changes During Puberty</a:t>
            </a:r>
            <a:endParaRPr lang="en-US" sz="1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1752601"/>
            <a:ext cx="3962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Changes Both Genders Go Through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00600" y="2209800"/>
            <a:ext cx="0" cy="838200"/>
          </a:xfrm>
          <a:prstGeom prst="straightConnector1">
            <a:avLst/>
          </a:prstGeom>
          <a:ln w="25400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6287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Puberty</a:t>
            </a:r>
            <a:r>
              <a:rPr lang="en-US" b="1" dirty="0" smtClean="0"/>
              <a:t>:  The period of human development during which people become able to reproduce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32004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Shoulders broaden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Voice deepens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Appearance of hair on face, underarms and around genitals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Enlargement of testes and penis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Nocturnal Emissions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2004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Appearance of hair on underarms and around genitals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Development of the breasts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Widening of the hips and pelvis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Start of ovulation and menstruation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3124200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Growth Spurts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Acne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Emotional changes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Rise in sex hormones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Increase in sweat production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01552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257800" y="533400"/>
            <a:ext cx="3200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8080"/>
                </a:solidFill>
              </a:rPr>
              <a:t>Pregnancy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4114800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The zygote develops into a fetus then develops into the baby.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Pregnancy takes about 40 weeks.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Mother needs to eat nutritious food, gain the proper amount of weight, avoid alcohol, tobacco, and drugs, and visit the doctor regularly.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606800" cy="32893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905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hlink"/>
                </a:solidFill>
              </a:rPr>
              <a:t>What Happens </a:t>
            </a:r>
            <a:br>
              <a:rPr lang="en-US" b="1" smtClean="0">
                <a:solidFill>
                  <a:schemeClr val="hlink"/>
                </a:solidFill>
              </a:rPr>
            </a:br>
            <a:r>
              <a:rPr lang="en-US" b="1" smtClean="0">
                <a:solidFill>
                  <a:schemeClr val="hlink"/>
                </a:solidFill>
              </a:rPr>
              <a:t>When Conception </a:t>
            </a:r>
            <a:br>
              <a:rPr lang="en-US" b="1" smtClean="0">
                <a:solidFill>
                  <a:schemeClr val="hlink"/>
                </a:solidFill>
              </a:rPr>
            </a:br>
            <a:r>
              <a:rPr lang="en-US" b="1" smtClean="0">
                <a:solidFill>
                  <a:schemeClr val="hlink"/>
                </a:solidFill>
              </a:rPr>
              <a:t>Does </a:t>
            </a:r>
            <a:r>
              <a:rPr lang="en-US" b="1" smtClean="0">
                <a:solidFill>
                  <a:srgbClr val="008080"/>
                </a:solidFill>
              </a:rPr>
              <a:t>Not</a:t>
            </a:r>
            <a:r>
              <a:rPr lang="en-US" b="1" smtClean="0">
                <a:solidFill>
                  <a:schemeClr val="hlink"/>
                </a:solidFill>
              </a:rPr>
              <a:t> Occur?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29718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660066"/>
                </a:solidFill>
              </a:rPr>
              <a:t>If the ovum is not fertilized, it will travel from the uterus with menstrual flow or bleeding during the next menstruation. (This is known as the female’s menstrual period)</a:t>
            </a:r>
            <a:endParaRPr lang="en-US" sz="36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What is the fluid which leaves the body during menstruation?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20940" cy="357984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In preparation for the possibility of pregnancy, the </a:t>
            </a:r>
            <a:r>
              <a:rPr lang="en-US" sz="2400" dirty="0" err="1" smtClean="0">
                <a:solidFill>
                  <a:srgbClr val="660066"/>
                </a:solidFill>
              </a:rPr>
              <a:t>endometrium</a:t>
            </a:r>
            <a:r>
              <a:rPr lang="en-US" sz="2400" dirty="0" smtClean="0">
                <a:solidFill>
                  <a:srgbClr val="660066"/>
                </a:solidFill>
              </a:rPr>
              <a:t> (or lining of the uterus) begins to get thicker.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If conception </a:t>
            </a:r>
            <a:r>
              <a:rPr lang="en-US" sz="2400" u="sng" dirty="0" smtClean="0">
                <a:solidFill>
                  <a:srgbClr val="660066"/>
                </a:solidFill>
              </a:rPr>
              <a:t>does not </a:t>
            </a:r>
            <a:r>
              <a:rPr lang="en-US" sz="2400" dirty="0" smtClean="0">
                <a:solidFill>
                  <a:srgbClr val="660066"/>
                </a:solidFill>
              </a:rPr>
              <a:t>occur, the lining thins out and leaves the body.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The sloughing off of the </a:t>
            </a:r>
            <a:r>
              <a:rPr lang="en-US" sz="2400" dirty="0" err="1" smtClean="0">
                <a:solidFill>
                  <a:srgbClr val="660066"/>
                </a:solidFill>
              </a:rPr>
              <a:t>endometrium</a:t>
            </a:r>
            <a:r>
              <a:rPr lang="en-US" sz="2400" dirty="0" smtClean="0">
                <a:solidFill>
                  <a:srgbClr val="660066"/>
                </a:solidFill>
              </a:rPr>
              <a:t> (or menstrual blood) is a normal process for girls and women during their reproductive years.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660066"/>
                </a:solidFill>
              </a:rPr>
              <a:t>Sequence of the O-M Cycle</a:t>
            </a:r>
            <a:endParaRPr lang="en-US" smtClean="0">
              <a:solidFill>
                <a:srgbClr val="66006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1100628"/>
            <a:ext cx="7520940" cy="52239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8080"/>
                </a:solidFill>
                <a:hlinkClick r:id="rId2"/>
              </a:rPr>
              <a:t>Explanation</a:t>
            </a:r>
            <a:endParaRPr lang="en-US" sz="2800" dirty="0">
              <a:solidFill>
                <a:srgbClr val="00808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8080"/>
                </a:solidFill>
              </a:rPr>
              <a:t>Menstrual flow begins and lasts about 3-7 days. (Bleeding)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8080"/>
                </a:solidFill>
              </a:rPr>
              <a:t>Lining of the uterus begins to get thicker.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8080"/>
                </a:solidFill>
              </a:rPr>
              <a:t>Ovum is released from one of the ovaries.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8080"/>
                </a:solidFill>
              </a:rPr>
              <a:t>Ovum travels down the fallopian tube to uterus; if not fertilized, it dies and passes from body.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8080"/>
                </a:solidFill>
              </a:rPr>
              <a:t>Lining of uterus thickens again.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8080"/>
                </a:solidFill>
              </a:rPr>
              <a:t>Menstrual flow begins again. (Bleeding)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660066"/>
                </a:solidFill>
              </a:rPr>
              <a:t>O-M Cycle: What is Average? What is Normal?</a:t>
            </a:r>
            <a:endParaRPr lang="en-US" smtClean="0">
              <a:solidFill>
                <a:srgbClr val="66006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1557828"/>
            <a:ext cx="7520940" cy="5147772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hlink"/>
                </a:solidFill>
              </a:rPr>
              <a:t>Length of O-M cycle: 28 or 29 days (may be 20 to 35 days)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hlink"/>
                </a:solidFill>
              </a:rPr>
              <a:t>Ovulation usually occurs 14 days PRIOR to menstruation (may occur earlier, later, or not at all); rarely occurs during menstruation, but it is possible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hlink"/>
                </a:solidFill>
              </a:rPr>
              <a:t>Length of menstruation: 5 days (may be 3 to 7 days)</a:t>
            </a:r>
            <a:r>
              <a:rPr lang="en-US" sz="2800" dirty="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660066"/>
                </a:solidFill>
              </a:rPr>
              <a:t>Other Factors </a:t>
            </a:r>
            <a:br>
              <a:rPr lang="en-US" b="1" smtClean="0">
                <a:solidFill>
                  <a:srgbClr val="660066"/>
                </a:solidFill>
              </a:rPr>
            </a:br>
            <a:r>
              <a:rPr lang="en-US" b="1" smtClean="0">
                <a:solidFill>
                  <a:srgbClr val="660066"/>
                </a:solidFill>
              </a:rPr>
              <a:t>Related to Conception</a:t>
            </a:r>
            <a:endParaRPr lang="en-US" smtClean="0">
              <a:solidFill>
                <a:srgbClr val="66006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1557828"/>
            <a:ext cx="7520940" cy="507157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hlink"/>
                </a:solidFill>
              </a:rPr>
              <a:t>Sperm from males can live an average length of time: 3 days (or shorter: 1 1/2,  or longer: 7 days).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hlink"/>
                </a:solidFill>
              </a:rPr>
              <a:t>Ovum may be viable for several days.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hlink"/>
                </a:solidFill>
              </a:rPr>
              <a:t>Because a female cannot accurately predict when she will ovulate and a male does not know how long his sperm will live, . . .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4191000" cy="472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660066"/>
                </a:solidFill>
              </a:rPr>
              <a:t>A couple cannot predict for certain if pregnancy will or will not happen at any given time based on the calendar alone.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2070">
            <a:off x="5013325" y="1416050"/>
            <a:ext cx="3454400" cy="4694238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Figuring out Menstrual Cycle and Ovulation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1896"/>
            <a:ext cx="7772400" cy="517130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Day 1 – first day of the menstrual flow is the most obvious. We will assume the female has a regular 28 day cycle, and March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will be the first day.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Count forward 28 days, and determine when the first day of the next cycle will be.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If we count backwards from April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14 days we can determine the most likely day for ovulation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r>
              <a:rPr lang="en-US" sz="2000" dirty="0" smtClean="0"/>
              <a:t>PARTNER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Continue </a:t>
            </a:r>
            <a:r>
              <a:rPr lang="en-US" sz="2000" dirty="0"/>
              <a:t>to count ahead to determine the next menstrual cycle, and then back to determine the ovulation day. Do this for the entire 6 months on the sheet.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After you are finished and have the correct dates you need to get the teacher to check to make sure it is correct.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078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Classwork</a:t>
            </a:r>
            <a:endParaRPr lang="en-US" dirty="0" smtClean="0"/>
          </a:p>
          <a:p>
            <a:r>
              <a:rPr lang="en-US" dirty="0" smtClean="0"/>
              <a:t>Read the Female and Male Reproductive System Articles. Take notes and write a ½-1 page summary on the most important things </a:t>
            </a:r>
            <a:r>
              <a:rPr lang="en-US" smtClean="0"/>
              <a:t>you learned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59040" cy="537637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3200" dirty="0" smtClean="0"/>
              <a:t>Understand the changes that occur during puberty and adolescence</a:t>
            </a:r>
          </a:p>
          <a:p>
            <a:pPr>
              <a:buAutoNum type="arabicPeriod"/>
            </a:pPr>
            <a:endParaRPr lang="en-US" sz="3200" dirty="0" smtClean="0"/>
          </a:p>
          <a:p>
            <a:pPr>
              <a:buAutoNum type="arabicPeriod"/>
            </a:pPr>
            <a:endParaRPr lang="en-US" sz="3200" dirty="0" smtClean="0"/>
          </a:p>
          <a:p>
            <a:pPr>
              <a:buAutoNum type="arabicPeriod"/>
            </a:pPr>
            <a:r>
              <a:rPr lang="en-US" sz="3200" dirty="0" smtClean="0"/>
              <a:t>Summarize the relationship between conception and the menstrual cycle</a:t>
            </a:r>
            <a:endParaRPr lang="en-US" sz="3200" dirty="0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bskids.org/itsmylife/images/puberty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714"/>
            <a:ext cx="2161309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7574" y="1524000"/>
            <a:ext cx="822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Puberty</a:t>
            </a:r>
            <a:r>
              <a:rPr lang="en-US" sz="2800" dirty="0" smtClean="0">
                <a:latin typeface="Berlin Sans FB" pitchFamily="34" charset="0"/>
              </a:rPr>
              <a:t> is the period of human development during which people become able to reproduce.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Adolescence</a:t>
            </a:r>
            <a:r>
              <a:rPr lang="en-US" sz="2800" b="0" dirty="0" smtClean="0">
                <a:latin typeface="Berlin Sans FB" pitchFamily="34" charset="0"/>
              </a:rPr>
              <a:t> is the time between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smtClean="0">
                <a:latin typeface="Berlin Sans FB" pitchFamily="34" charset="0"/>
              </a:rPr>
              <a:t>    </a:t>
            </a:r>
            <a:r>
              <a:rPr lang="en-US" sz="2800" b="0" dirty="0" smtClean="0">
                <a:latin typeface="Berlin Sans FB" pitchFamily="34" charset="0"/>
              </a:rPr>
              <a:t>puberty and full maturation.</a:t>
            </a:r>
            <a:endParaRPr lang="en-US" sz="1200" b="0" dirty="0" smtClean="0">
              <a:latin typeface="Berlin Sans FB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1200" b="0" dirty="0" smtClean="0">
              <a:latin typeface="Berlin Sans FB" pitchFamily="34" charset="0"/>
            </a:endParaRP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Hormones</a:t>
            </a:r>
            <a:r>
              <a:rPr lang="en-US" sz="2800" dirty="0" smtClean="0">
                <a:solidFill>
                  <a:srgbClr val="FFCC00"/>
                </a:solidFill>
                <a:latin typeface="Berlin Sans FB" pitchFamily="34" charset="0"/>
              </a:rPr>
              <a:t> </a:t>
            </a:r>
            <a:r>
              <a:rPr lang="en-US" sz="2800" b="0" dirty="0" smtClean="0">
                <a:latin typeface="Berlin Sans FB" pitchFamily="34" charset="0"/>
              </a:rPr>
              <a:t>are chemical substances made and released in one part of the body that cause a change in another part of the body.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1200" b="0" dirty="0" smtClean="0">
              <a:latin typeface="Berlin Sans FB" pitchFamily="34" charset="0"/>
            </a:endParaRP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800" b="0" dirty="0" smtClean="0">
                <a:latin typeface="Berlin Sans FB" pitchFamily="34" charset="0"/>
              </a:rPr>
              <a:t>The male hormone </a:t>
            </a:r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testosterone</a:t>
            </a:r>
            <a:r>
              <a:rPr lang="en-US" sz="2800" b="0" dirty="0" smtClean="0">
                <a:latin typeface="Berlin Sans FB" pitchFamily="34" charset="0"/>
              </a:rPr>
              <a:t> and the female hormones </a:t>
            </a:r>
            <a:r>
              <a:rPr lang="en-US" sz="2800" b="0" dirty="0" smtClean="0">
                <a:solidFill>
                  <a:schemeClr val="bg1"/>
                </a:solidFill>
                <a:latin typeface="Berlin Sans FB" pitchFamily="34" charset="0"/>
              </a:rPr>
              <a:t>estrogen</a:t>
            </a:r>
            <a:r>
              <a:rPr lang="en-US" sz="2800" b="0" dirty="0" smtClean="0">
                <a:latin typeface="Berlin Sans FB" pitchFamily="34" charset="0"/>
              </a:rPr>
              <a:t> and </a:t>
            </a:r>
            <a:r>
              <a:rPr lang="en-US" sz="2800" dirty="0" smtClean="0">
                <a:solidFill>
                  <a:schemeClr val="bg1"/>
                </a:solidFill>
                <a:latin typeface="Berlin Sans FB" pitchFamily="34" charset="0"/>
              </a:rPr>
              <a:t>progesterone</a:t>
            </a:r>
            <a:r>
              <a:rPr lang="en-US" sz="2800" b="0" dirty="0" smtClean="0">
                <a:latin typeface="Berlin Sans FB" pitchFamily="34" charset="0"/>
              </a:rPr>
              <a:t> are released at the start of puberty.</a:t>
            </a:r>
            <a:endParaRPr lang="en-US" sz="2800" dirty="0">
              <a:solidFill>
                <a:srgbClr val="FFCC00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539" y="589385"/>
            <a:ext cx="42803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Physical Changes:</a:t>
            </a:r>
            <a:endParaRPr lang="en-US" sz="4400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240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3386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8271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Berlin Sans FB" pitchFamily="34" charset="0"/>
              </a:rPr>
              <a:t>A New Way of Thinking~ </a:t>
            </a:r>
            <a:r>
              <a:rPr lang="en-US" sz="3600" b="0" dirty="0" smtClean="0">
                <a:latin typeface="Berlin Sans FB" pitchFamily="34" charset="0"/>
              </a:rPr>
              <a:t>As adolescence progresses, teens are able to think in a more </a:t>
            </a:r>
            <a:r>
              <a:rPr lang="en-US" sz="3600" b="0" u="sng" dirty="0" smtClean="0">
                <a:latin typeface="Berlin Sans FB" pitchFamily="34" charset="0"/>
              </a:rPr>
              <a:t>complex</a:t>
            </a:r>
            <a:r>
              <a:rPr lang="en-US" sz="3600" b="0" dirty="0" smtClean="0">
                <a:latin typeface="Berlin Sans FB" pitchFamily="34" charset="0"/>
              </a:rPr>
              <a:t> way. They can foresee consequences, </a:t>
            </a:r>
            <a:r>
              <a:rPr lang="en-US" sz="3600" b="0" u="sng" dirty="0" smtClean="0">
                <a:latin typeface="Berlin Sans FB" pitchFamily="34" charset="0"/>
              </a:rPr>
              <a:t>make more logical decisions</a:t>
            </a:r>
            <a:r>
              <a:rPr lang="en-US" sz="3600" b="0" dirty="0" smtClean="0">
                <a:latin typeface="Berlin Sans FB" pitchFamily="34" charset="0"/>
              </a:rPr>
              <a:t>, and view situations from other points of view.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424" y="457200"/>
            <a:ext cx="4963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Mental Changes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987" y="5105400"/>
            <a:ext cx="236849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985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15" y="381000"/>
            <a:ext cx="5860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Emotional Changes:</a:t>
            </a:r>
            <a:endParaRPr lang="en-US" sz="5400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35939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 New Way of Feeling~ </a:t>
            </a:r>
            <a:r>
              <a:rPr lang="en-US" sz="2800" b="0" dirty="0" smtClean="0">
                <a:latin typeface="Berlin Sans FB" pitchFamily="34" charset="0"/>
              </a:rPr>
              <a:t>New feelings that arise during adolescence may cause teens to feel </a:t>
            </a:r>
            <a:r>
              <a:rPr lang="en-US" sz="2800" b="0" u="sng" dirty="0" smtClean="0">
                <a:latin typeface="Berlin Sans FB" pitchFamily="34" charset="0"/>
              </a:rPr>
              <a:t>alone, insecure</a:t>
            </a:r>
            <a:r>
              <a:rPr lang="en-US" sz="2800" b="0" dirty="0" smtClean="0">
                <a:latin typeface="Berlin Sans FB" pitchFamily="34" charset="0"/>
              </a:rPr>
              <a:t>, and </a:t>
            </a:r>
            <a:r>
              <a:rPr lang="en-US" sz="2800" b="0" u="sng" dirty="0" smtClean="0">
                <a:latin typeface="Berlin Sans FB" pitchFamily="34" charset="0"/>
              </a:rPr>
              <a:t>confused</a:t>
            </a:r>
            <a:r>
              <a:rPr lang="en-US" sz="2800" b="0" dirty="0" smtClean="0">
                <a:latin typeface="Berlin Sans FB" pitchFamily="34" charset="0"/>
              </a:rPr>
              <a:t>.</a:t>
            </a:r>
            <a:endParaRPr lang="en-US" sz="2800" b="0" dirty="0">
              <a:latin typeface="Berlin Sans FB" pitchFamily="34" charset="0"/>
            </a:endParaRPr>
          </a:p>
        </p:txBody>
      </p:sp>
      <p:pic>
        <p:nvPicPr>
          <p:cNvPr id="5124" name="Picture 4" descr="http://www.treatmentsolutions.com/images/articles/adolescent-st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148736" cy="29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688372"/>
            <a:ext cx="5791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b="0" dirty="0" smtClean="0">
                <a:latin typeface="Berlin Sans FB" pitchFamily="34" charset="0"/>
              </a:rPr>
              <a:t>The process of leaving dependence behind and forming a new identity is complex and sometimes scary.</a:t>
            </a:r>
            <a:r>
              <a:rPr lang="en-US" sz="2600" b="1" dirty="0" smtClean="0">
                <a:latin typeface="Berlin Sans FB" pitchFamily="34" charset="0"/>
              </a:rPr>
              <a:t> Having conflicting emotions is </a:t>
            </a:r>
            <a:r>
              <a:rPr lang="en-US" sz="2600" b="1" u="sng" dirty="0" smtClean="0">
                <a:latin typeface="Berlin Sans FB" pitchFamily="34" charset="0"/>
              </a:rPr>
              <a:t>healthy and normal. 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600" b="0" dirty="0" smtClean="0">
                <a:latin typeface="Berlin Sans FB" pitchFamily="34" charset="0"/>
              </a:rPr>
              <a:t>If prolonged periods of sadness or anxiety become overwhelming, seek help from a </a:t>
            </a:r>
            <a:r>
              <a:rPr lang="en-US" sz="2600" b="0" u="sng" dirty="0" smtClean="0">
                <a:latin typeface="Berlin Sans FB" pitchFamily="34" charset="0"/>
              </a:rPr>
              <a:t>parent, school counselor </a:t>
            </a:r>
            <a:r>
              <a:rPr lang="en-US" sz="2600" b="0" dirty="0" smtClean="0">
                <a:latin typeface="Berlin Sans FB" pitchFamily="34" charset="0"/>
              </a:rPr>
              <a:t>or </a:t>
            </a:r>
            <a:r>
              <a:rPr lang="en-US" sz="2600" b="0" u="sng" dirty="0" smtClean="0">
                <a:latin typeface="Berlin Sans FB" pitchFamily="34" charset="0"/>
              </a:rPr>
              <a:t>doctor</a:t>
            </a:r>
            <a:r>
              <a:rPr lang="en-US" sz="2600" b="0" dirty="0" smtClean="0">
                <a:latin typeface="Berlin Sans FB" pitchFamily="34" charset="0"/>
              </a:rPr>
              <a:t>.</a:t>
            </a:r>
            <a:endParaRPr lang="en-US" sz="2600" b="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405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713" y="1524000"/>
            <a:ext cx="8046652" cy="2711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b="0" dirty="0" smtClean="0">
                <a:latin typeface="Berlin Sans FB" pitchFamily="34" charset="0"/>
              </a:rPr>
              <a:t>As teens grow older, their parents and others </a:t>
            </a:r>
            <a:r>
              <a:rPr lang="en-US" sz="2800" b="0" u="sng" dirty="0" smtClean="0">
                <a:latin typeface="Berlin Sans FB" pitchFamily="34" charset="0"/>
              </a:rPr>
              <a:t>expect more of them</a:t>
            </a:r>
            <a:r>
              <a:rPr lang="en-US" sz="2800" b="0" dirty="0" smtClean="0">
                <a:latin typeface="Berlin Sans FB" pitchFamily="34" charset="0"/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b="0" dirty="0" smtClean="0">
                <a:latin typeface="Berlin Sans FB" pitchFamily="34" charset="0"/>
              </a:rPr>
              <a:t>Relationships with friends change and become more important during adolescence.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b="0" dirty="0" smtClean="0">
                <a:latin typeface="Berlin Sans FB" pitchFamily="34" charset="0"/>
              </a:rPr>
              <a:t>You can take more responsibility at home, in friendships, and in other parts of life by:</a:t>
            </a:r>
            <a:endParaRPr lang="en-US" sz="2800" b="0" dirty="0"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8374" y="4114800"/>
            <a:ext cx="510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b="0" dirty="0" smtClean="0">
                <a:latin typeface="Berlin Sans FB" pitchFamily="34" charset="0"/>
              </a:rPr>
              <a:t>showing </a:t>
            </a:r>
            <a:r>
              <a:rPr lang="en-US" sz="2800" b="0" u="sng" dirty="0" smtClean="0">
                <a:latin typeface="Berlin Sans FB" pitchFamily="34" charset="0"/>
              </a:rPr>
              <a:t>concern</a:t>
            </a:r>
            <a:r>
              <a:rPr lang="en-US" sz="2800" b="0" dirty="0" smtClean="0">
                <a:latin typeface="Berlin Sans FB" pitchFamily="34" charset="0"/>
              </a:rPr>
              <a:t> for how people are doing</a:t>
            </a:r>
          </a:p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b="0" u="sng" dirty="0" smtClean="0">
                <a:latin typeface="Berlin Sans FB" pitchFamily="34" charset="0"/>
              </a:rPr>
              <a:t>listening</a:t>
            </a:r>
            <a:r>
              <a:rPr lang="en-US" sz="2800" b="0" dirty="0" smtClean="0">
                <a:latin typeface="Berlin Sans FB" pitchFamily="34" charset="0"/>
              </a:rPr>
              <a:t> to others</a:t>
            </a:r>
          </a:p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b="0" u="sng" dirty="0" smtClean="0">
                <a:latin typeface="Berlin Sans FB" pitchFamily="34" charset="0"/>
              </a:rPr>
              <a:t>encouraging</a:t>
            </a:r>
            <a:r>
              <a:rPr lang="en-US" sz="2800" b="0" dirty="0" smtClean="0">
                <a:latin typeface="Berlin Sans FB" pitchFamily="34" charset="0"/>
              </a:rPr>
              <a:t> others</a:t>
            </a:r>
          </a:p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b="0" dirty="0" smtClean="0">
                <a:latin typeface="Berlin Sans FB" pitchFamily="34" charset="0"/>
              </a:rPr>
              <a:t>getting a </a:t>
            </a:r>
            <a:r>
              <a:rPr lang="en-US" sz="2800" b="0" u="sng" dirty="0" smtClean="0">
                <a:latin typeface="Berlin Sans FB" pitchFamily="34" charset="0"/>
              </a:rPr>
              <a:t>job</a:t>
            </a:r>
            <a:endParaRPr lang="en-US" sz="2800" u="sng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748" y="228600"/>
            <a:ext cx="5044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Social Changes:</a:t>
            </a:r>
            <a:endParaRPr lang="en-US" sz="6000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086" y="4572000"/>
            <a:ext cx="3076575" cy="20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605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BRAIN BREAK!!!!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3 MINUTE BRAIN BREAK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FIND 3 DIFFERENT PEOPLE AND TELL THEM ONE THING THAT YOU LEARNED FROM CLASS.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EACH PERSON MUST BE FROM A DIFFERENT TABLE.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92903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347</TotalTime>
  <Words>1325</Words>
  <Application>Microsoft Office PowerPoint</Application>
  <PresentationFormat>On-screen Show (4:3)</PresentationFormat>
  <Paragraphs>160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Angles</vt:lpstr>
      <vt:lpstr>Puberty</vt:lpstr>
      <vt:lpstr>Slide 2</vt:lpstr>
      <vt:lpstr>OBJECTIVES</vt:lpstr>
      <vt:lpstr>Slide 4</vt:lpstr>
      <vt:lpstr>Slide 5</vt:lpstr>
      <vt:lpstr>Slide 6</vt:lpstr>
      <vt:lpstr>Slide 7</vt:lpstr>
      <vt:lpstr>Slide 8</vt:lpstr>
      <vt:lpstr>BRAIN BREAK!!!!</vt:lpstr>
      <vt:lpstr>So now what….</vt:lpstr>
      <vt:lpstr>Group Activity/Competition</vt:lpstr>
      <vt:lpstr>Ovulation, Menstruation, and Conception</vt:lpstr>
      <vt:lpstr>The Ovulation-Menstruation Cycle</vt:lpstr>
      <vt:lpstr>Ovulation and Conception </vt:lpstr>
      <vt:lpstr>Conception</vt:lpstr>
      <vt:lpstr>Conception</vt:lpstr>
      <vt:lpstr>What Happens If Conception Does Occur?</vt:lpstr>
      <vt:lpstr>How Do Twins Happen?</vt:lpstr>
      <vt:lpstr>Two Types of Twins</vt:lpstr>
      <vt:lpstr>Pregnancy</vt:lpstr>
      <vt:lpstr>What Happens  When Conception  Does Not Occur?</vt:lpstr>
      <vt:lpstr>What is the fluid which leaves the body during menstruation?</vt:lpstr>
      <vt:lpstr>Sequence of the O-M Cycle</vt:lpstr>
      <vt:lpstr>O-M Cycle: What is Average? What is Normal?</vt:lpstr>
      <vt:lpstr>Other Factors  Related to Conception</vt:lpstr>
      <vt:lpstr>A couple cannot predict for certain if pregnancy will or will not happen at any given time based on the calendar alone.</vt:lpstr>
      <vt:lpstr>Figuring out Menstrual Cycle and Ovulation Date</vt:lpstr>
      <vt:lpstr>Slide 28</vt:lpstr>
    </vt:vector>
  </TitlesOfParts>
  <Company>Austin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Puberty</dc:title>
  <dc:creator>Windows User</dc:creator>
  <cp:lastModifiedBy>brook.kempisty</cp:lastModifiedBy>
  <cp:revision>39</cp:revision>
  <dcterms:created xsi:type="dcterms:W3CDTF">2012-06-08T14:01:06Z</dcterms:created>
  <dcterms:modified xsi:type="dcterms:W3CDTF">2015-01-08T18:29:10Z</dcterms:modified>
</cp:coreProperties>
</file>