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60" r:id="rId4"/>
    <p:sldId id="267" r:id="rId5"/>
    <p:sldId id="258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59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A5A5D-CB66-2943-B548-1546652D47B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C9DA3-8056-BB46-BB7F-D6EB72BD0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97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9/27/2016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8.ICR.1.3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Promoting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1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Respecting differences</a:t>
            </a:r>
          </a:p>
          <a:p>
            <a:r>
              <a:rPr lang="en-US" dirty="0" smtClean="0"/>
              <a:t>Avoiding judgmental and alienating actions</a:t>
            </a:r>
          </a:p>
          <a:p>
            <a:r>
              <a:rPr lang="en-US" dirty="0" smtClean="0"/>
              <a:t>Acknowledging, understanding, and looking beyond differences</a:t>
            </a:r>
          </a:p>
          <a:p>
            <a:r>
              <a:rPr lang="en-US" dirty="0" smtClean="0"/>
              <a:t>Attitude of fairness and equality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tolerance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…to </a:t>
            </a:r>
            <a:r>
              <a:rPr lang="en-US" smtClean="0"/>
              <a:t>individuals?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…to society?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benefits of 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9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58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good friend ignores you at lunch and you have no idea why?</a:t>
            </a:r>
          </a:p>
          <a:p>
            <a:r>
              <a:rPr lang="en-US" dirty="0" smtClean="0"/>
              <a:t>You were selected last when choosing teams for a class activity?</a:t>
            </a:r>
          </a:p>
          <a:p>
            <a:r>
              <a:rPr lang="en-US" dirty="0" smtClean="0"/>
              <a:t>On the bus, a friend is picking on another student and wants you to join in?</a:t>
            </a:r>
          </a:p>
          <a:p>
            <a:r>
              <a:rPr lang="en-US" dirty="0" smtClean="0"/>
              <a:t>Someone makes fun of something about your appearance (clothes, hair, shoes)?</a:t>
            </a:r>
          </a:p>
          <a:p>
            <a:r>
              <a:rPr lang="en-US" dirty="0" smtClean="0"/>
              <a:t>A classmate jokes about the way another student talks?</a:t>
            </a:r>
          </a:p>
          <a:p>
            <a:r>
              <a:rPr lang="en-US" dirty="0" smtClean="0"/>
              <a:t>A teacher who you really like is being treated disrespectfully by </a:t>
            </a:r>
            <a:r>
              <a:rPr lang="en-US" smtClean="0"/>
              <a:t>another student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If someone picked on you because a lifestyle choice or value you hold? (cultural background, religion, sexuality etc.)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Feel If: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797" y="912484"/>
            <a:ext cx="6895095" cy="51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6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F3A447"/>
              </a:buClr>
            </a:pPr>
            <a:r>
              <a:rPr lang="en-US" b="1" u="sng" dirty="0">
                <a:solidFill>
                  <a:srgbClr val="344E6D"/>
                </a:solidFill>
              </a:rPr>
              <a:t>Discriminatory behavior</a:t>
            </a:r>
            <a:r>
              <a:rPr lang="en-US" u="sng" dirty="0">
                <a:solidFill>
                  <a:srgbClr val="344E6D"/>
                </a:solidFill>
              </a:rPr>
              <a:t>: </a:t>
            </a:r>
            <a:r>
              <a:rPr lang="en-US" sz="2400" dirty="0">
                <a:solidFill>
                  <a:prstClr val="white"/>
                </a:solidFill>
              </a:rPr>
              <a:t>Behavior that makes a distinction in the way an individual treats someone or shows favor or prejudice against an individual or group of people</a:t>
            </a:r>
            <a:r>
              <a:rPr lang="en-US" sz="2400" dirty="0" smtClean="0">
                <a:solidFill>
                  <a:prstClr val="white"/>
                </a:solidFill>
              </a:rPr>
              <a:t>.</a:t>
            </a:r>
          </a:p>
          <a:p>
            <a:pPr lvl="0">
              <a:buClr>
                <a:srgbClr val="F3A447"/>
              </a:buClr>
            </a:pPr>
            <a:r>
              <a:rPr lang="en-US" b="1" dirty="0">
                <a:solidFill>
                  <a:srgbClr val="344E6D"/>
                </a:solidFill>
              </a:rPr>
              <a:t>“isms”: </a:t>
            </a:r>
            <a:r>
              <a:rPr lang="en-US" sz="2400" i="1" u="sng" dirty="0">
                <a:solidFill>
                  <a:prstClr val="white"/>
                </a:solidFill>
              </a:rPr>
              <a:t>Beliefs, attitudes, assumptions</a:t>
            </a:r>
            <a:r>
              <a:rPr lang="en-US" sz="2400" dirty="0">
                <a:solidFill>
                  <a:prstClr val="white"/>
                </a:solidFill>
              </a:rPr>
              <a:t>, and actions that subject individuals or groups to discriminatory behavior: </a:t>
            </a:r>
          </a:p>
          <a:p>
            <a:pPr lvl="1">
              <a:buClr>
                <a:srgbClr val="F3A447"/>
              </a:buClr>
            </a:pPr>
            <a:r>
              <a:rPr lang="en-US" i="1" u="sng" dirty="0" smtClean="0">
                <a:solidFill>
                  <a:prstClr val="white"/>
                </a:solidFill>
              </a:rPr>
              <a:t>Racism:</a:t>
            </a:r>
            <a:r>
              <a:rPr lang="en-US" dirty="0" smtClean="0">
                <a:solidFill>
                  <a:prstClr val="white"/>
                </a:solidFill>
              </a:rPr>
              <a:t> systematic oppression/behavior that discriminates against people of a different race</a:t>
            </a:r>
          </a:p>
          <a:p>
            <a:pPr lvl="2">
              <a:buClr>
                <a:srgbClr val="F3A447"/>
              </a:buClr>
            </a:pPr>
            <a:r>
              <a:rPr lang="en-US" dirty="0">
                <a:solidFill>
                  <a:prstClr val="white"/>
                </a:solidFill>
              </a:rPr>
              <a:t>Think &gt;&gt;&gt; </a:t>
            </a:r>
            <a:r>
              <a:rPr lang="en-US" i="1" u="sng" dirty="0">
                <a:solidFill>
                  <a:prstClr val="white"/>
                </a:solidFill>
              </a:rPr>
              <a:t>Prejudice + Power= </a:t>
            </a:r>
            <a:r>
              <a:rPr lang="en-US" i="1" u="sng" dirty="0" smtClean="0">
                <a:solidFill>
                  <a:prstClr val="white"/>
                </a:solidFill>
              </a:rPr>
              <a:t>Racism</a:t>
            </a:r>
          </a:p>
          <a:p>
            <a:pPr lvl="1">
              <a:buClr>
                <a:srgbClr val="F3A447"/>
              </a:buClr>
            </a:pPr>
            <a:r>
              <a:rPr lang="en-US" i="1" u="sng" dirty="0" smtClean="0">
                <a:solidFill>
                  <a:prstClr val="white"/>
                </a:solidFill>
              </a:rPr>
              <a:t>Sexism:</a:t>
            </a:r>
            <a:r>
              <a:rPr lang="en-US" dirty="0" smtClean="0">
                <a:solidFill>
                  <a:prstClr val="white"/>
                </a:solidFill>
              </a:rPr>
              <a:t> behavior that discriminates based on sex or gender</a:t>
            </a:r>
          </a:p>
          <a:p>
            <a:pPr lvl="1">
              <a:buClr>
                <a:srgbClr val="F3A447"/>
              </a:buClr>
            </a:pPr>
            <a:r>
              <a:rPr lang="en-US" i="1" u="sng" dirty="0" smtClean="0">
                <a:solidFill>
                  <a:prstClr val="white"/>
                </a:solidFill>
              </a:rPr>
              <a:t>Ageism:</a:t>
            </a:r>
            <a:r>
              <a:rPr lang="en-US" dirty="0" smtClean="0">
                <a:solidFill>
                  <a:prstClr val="white"/>
                </a:solidFill>
              </a:rPr>
              <a:t> behavior that discriminates based on age</a:t>
            </a:r>
            <a:endParaRPr lang="en-US" dirty="0">
              <a:solidFill>
                <a:prstClr val="white"/>
              </a:solidFill>
            </a:endParaRPr>
          </a:p>
          <a:p>
            <a:pPr lvl="0">
              <a:buClr>
                <a:srgbClr val="F3A447"/>
              </a:buClr>
            </a:pPr>
            <a:endParaRPr lang="en-US" dirty="0">
              <a:solidFill>
                <a:prstClr val="white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Tolerance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u="sng" dirty="0">
                <a:solidFill>
                  <a:srgbClr val="344E6D"/>
                </a:solidFill>
              </a:rPr>
              <a:t>Prejudice:</a:t>
            </a:r>
            <a:r>
              <a:rPr lang="en-US" b="1" dirty="0">
                <a:solidFill>
                  <a:srgbClr val="344E6D"/>
                </a:solidFill>
              </a:rPr>
              <a:t> </a:t>
            </a:r>
            <a:r>
              <a:rPr lang="en-US" dirty="0"/>
              <a:t>Suspicion, </a:t>
            </a:r>
            <a:r>
              <a:rPr lang="en-US" i="1" u="sng" dirty="0"/>
              <a:t>intolerance</a:t>
            </a:r>
            <a:r>
              <a:rPr lang="en-US" dirty="0"/>
              <a:t>, or irrational dislike directed at an individual or group of people</a:t>
            </a:r>
            <a:r>
              <a:rPr lang="en-US" dirty="0" smtClean="0"/>
              <a:t>.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Tolerance</a:t>
            </a:r>
            <a:r>
              <a:rPr lang="en-US" b="1" i="1" u="sng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smtClean="0"/>
              <a:t>A fair and permissive (understanding) attitude towards those individuals whose race, religion, </a:t>
            </a:r>
            <a:r>
              <a:rPr lang="en-US" dirty="0" smtClean="0"/>
              <a:t>sexuality or </a:t>
            </a:r>
            <a:r>
              <a:rPr lang="en-US" dirty="0" smtClean="0"/>
              <a:t>nationality differs from one’s own.</a:t>
            </a:r>
          </a:p>
          <a:p>
            <a:r>
              <a:rPr lang="en-US" b="1" dirty="0" smtClean="0">
                <a:solidFill>
                  <a:srgbClr val="344E6D"/>
                </a:solidFill>
              </a:rPr>
              <a:t>Intolerance:</a:t>
            </a:r>
            <a:r>
              <a:rPr lang="en-US" dirty="0" smtClean="0">
                <a:solidFill>
                  <a:srgbClr val="344E6D"/>
                </a:solidFill>
              </a:rPr>
              <a:t> </a:t>
            </a:r>
            <a:r>
              <a:rPr lang="en-US" dirty="0" smtClean="0"/>
              <a:t>Unwillingness to acknowledge the views, beliefs, and practices of others that differ from one’s own.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Tolerance Terms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0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46186"/>
            <a:ext cx="8229600" cy="4049814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overly simple picture or opinion of a person, group, </a:t>
            </a:r>
            <a:r>
              <a:rPr lang="en-US" dirty="0" smtClean="0"/>
              <a:t>or </a:t>
            </a:r>
            <a:r>
              <a:rPr lang="en-US" dirty="0"/>
              <a:t>thing. </a:t>
            </a:r>
          </a:p>
          <a:p>
            <a:pPr lvl="1"/>
            <a:r>
              <a:rPr lang="en-US" dirty="0" smtClean="0"/>
              <a:t>Example - It </a:t>
            </a:r>
            <a:r>
              <a:rPr lang="en-US" dirty="0"/>
              <a:t>is a stereotype to say all old people are forgetful.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5502"/>
            <a:ext cx="8229600" cy="1209568"/>
          </a:xfrm>
        </p:spPr>
        <p:txBody>
          <a:bodyPr>
            <a:normAutofit/>
          </a:bodyPr>
          <a:lstStyle/>
          <a:p>
            <a:r>
              <a:rPr lang="en-US" dirty="0" smtClean="0"/>
              <a:t>Stereotype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0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Girls love; guys lust.</a:t>
            </a:r>
          </a:p>
          <a:p>
            <a:r>
              <a:rPr lang="en-US" dirty="0" smtClean="0"/>
              <a:t>Fit people are self-obsessed.</a:t>
            </a:r>
            <a:endParaRPr lang="en-US" dirty="0"/>
          </a:p>
          <a:p>
            <a:r>
              <a:rPr lang="en-US" dirty="0"/>
              <a:t>Parents cannot possibly understand what I am going through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Smart people have poor communication skills.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Are these statements true?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5004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. . . .</a:t>
            </a:r>
          </a:p>
          <a:p>
            <a:r>
              <a:rPr lang="en-US" dirty="0"/>
              <a:t> </a:t>
            </a:r>
            <a:r>
              <a:rPr lang="en-US" dirty="0" smtClean="0"/>
              <a:t>. . . .</a:t>
            </a:r>
          </a:p>
          <a:p>
            <a:r>
              <a:rPr lang="en-US" dirty="0" smtClean="0"/>
              <a:t> . . . .</a:t>
            </a:r>
          </a:p>
          <a:p>
            <a:r>
              <a:rPr lang="en-US" dirty="0"/>
              <a:t> </a:t>
            </a:r>
            <a:r>
              <a:rPr lang="en-US" dirty="0" smtClean="0"/>
              <a:t>. . . .</a:t>
            </a:r>
          </a:p>
          <a:p>
            <a:r>
              <a:rPr lang="en-US" dirty="0"/>
              <a:t>.</a:t>
            </a:r>
            <a:r>
              <a:rPr lang="en-US" dirty="0" smtClean="0"/>
              <a:t> . . . 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at least 5 stereotypes </a:t>
            </a:r>
            <a:r>
              <a:rPr lang="en-US" smtClean="0"/>
              <a:t>you heard </a:t>
            </a:r>
            <a:r>
              <a:rPr lang="en-US" dirty="0" smtClean="0"/>
              <a:t>about various 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7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Think, Pair, and Share at least 5 common stereotypes that exist.</a:t>
            </a:r>
          </a:p>
          <a:p>
            <a:pPr lvl="1"/>
            <a:r>
              <a:rPr lang="en-US" dirty="0" smtClean="0"/>
              <a:t>Predict how each of these stereotypes affect individuals and society.</a:t>
            </a:r>
          </a:p>
          <a:p>
            <a:r>
              <a:rPr lang="en-US" dirty="0" smtClean="0"/>
              <a:t>How might stereotypes lead to intolerance?</a:t>
            </a:r>
          </a:p>
          <a:p>
            <a:r>
              <a:rPr lang="en-US" dirty="0" smtClean="0"/>
              <a:t>Identify one example of intolerance that has negatively impacted individuals and society?</a:t>
            </a:r>
          </a:p>
          <a:p>
            <a:pPr lvl="1"/>
            <a:r>
              <a:rPr lang="en-US" dirty="0" smtClean="0"/>
              <a:t>Describe the short-term and long-term consequences of that intolerance.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Stereotypes &amp; Intolerance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0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311</TotalTime>
  <Words>465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Paper</vt:lpstr>
      <vt:lpstr>Promoting Tolerance</vt:lpstr>
      <vt:lpstr>How Would You Feel If:</vt:lpstr>
      <vt:lpstr>PowerPoint Presentation</vt:lpstr>
      <vt:lpstr>Tolerance Terms</vt:lpstr>
      <vt:lpstr>Tolerance Terms</vt:lpstr>
      <vt:lpstr>Stereotype</vt:lpstr>
      <vt:lpstr>Are these statements true?</vt:lpstr>
      <vt:lpstr>Identify at least 5 stereotypes you heard about various groups.</vt:lpstr>
      <vt:lpstr>Stereotypes &amp; Intolerance</vt:lpstr>
      <vt:lpstr>What does tolerance look like?</vt:lpstr>
      <vt:lpstr>What are the benefits of tolerance</vt:lpstr>
    </vt:vector>
  </TitlesOfParts>
  <Company>East Carolina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Tolerance</dc:title>
  <dc:creator>Michele Wallen</dc:creator>
  <cp:lastModifiedBy>Cherry, Garrison P.</cp:lastModifiedBy>
  <cp:revision>18</cp:revision>
  <cp:lastPrinted>2012-05-23T00:08:19Z</cp:lastPrinted>
  <dcterms:created xsi:type="dcterms:W3CDTF">2012-05-22T14:05:49Z</dcterms:created>
  <dcterms:modified xsi:type="dcterms:W3CDTF">2016-09-27T17:49:54Z</dcterms:modified>
</cp:coreProperties>
</file>